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oboto"/>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OpenSans-bold.fntdata"/><Relationship Id="rId21" Type="http://schemas.openxmlformats.org/officeDocument/2006/relationships/slide" Target="slides/slide15.xml"/><Relationship Id="rId65" Type="http://schemas.openxmlformats.org/officeDocument/2006/relationships/font" Target="fonts/OpenSans-regular.fntdata"/><Relationship Id="rId24" Type="http://schemas.openxmlformats.org/officeDocument/2006/relationships/slide" Target="slides/slide18.xml"/><Relationship Id="rId68" Type="http://schemas.openxmlformats.org/officeDocument/2006/relationships/font" Target="fonts/OpenSans-boldItalic.fntdata"/><Relationship Id="rId23" Type="http://schemas.openxmlformats.org/officeDocument/2006/relationships/slide" Target="slides/slide17.xml"/><Relationship Id="rId67" Type="http://schemas.openxmlformats.org/officeDocument/2006/relationships/font" Target="fonts/OpenSans-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64eff5d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b64eff5d75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64eff5d7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b64eff5d75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64eff5d7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b64eff5d75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64eff5d7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b64eff5d7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SLIDES_API20146952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SLIDES_API20146952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64eff5d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64eff5d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64eff5d7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b64eff5d7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64eff5d7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64eff5d7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69d950a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69d950a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5d3d01f3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b5d3d01f3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64eff5d7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b64eff5d7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SLIDES_API38557264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SLIDES_API38557264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Interlinked with other datasets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b64eff5d7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b64eff5d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b64eff5d75_0_122:notes"/>
          <p:cNvSpPr txBox="1"/>
          <p:nvPr>
            <p:ph idx="1" type="body"/>
          </p:nvPr>
        </p:nvSpPr>
        <p:spPr>
          <a:xfrm>
            <a:off x="685803" y="4343404"/>
            <a:ext cx="5486400" cy="4114800"/>
          </a:xfrm>
          <a:prstGeom prst="rect">
            <a:avLst/>
          </a:prstGeom>
          <a:noFill/>
          <a:ln>
            <a:noFill/>
          </a:ln>
        </p:spPr>
        <p:txBody>
          <a:bodyPr anchorCtr="0" anchor="t" bIns="36225" lIns="72450" spcFirstLastPara="1" rIns="72450" wrap="square" tIns="36225">
            <a:noAutofit/>
          </a:bodyPr>
          <a:lstStyle/>
          <a:p>
            <a:pPr indent="0" lvl="0" marL="0" rtl="0" algn="l">
              <a:lnSpc>
                <a:spcPct val="100000"/>
              </a:lnSpc>
              <a:spcBef>
                <a:spcPts val="0"/>
              </a:spcBef>
              <a:spcAft>
                <a:spcPts val="0"/>
              </a:spcAft>
              <a:buSzPts val="1200"/>
              <a:buNone/>
            </a:pPr>
            <a:r>
              <a:t/>
            </a:r>
            <a:endParaRPr/>
          </a:p>
        </p:txBody>
      </p:sp>
      <p:sp>
        <p:nvSpPr>
          <p:cNvPr id="550" name="Google Shape;550;g2b64eff5d75_0_122:notes"/>
          <p:cNvSpPr/>
          <p:nvPr>
            <p:ph idx="2" type="sldImg"/>
          </p:nvPr>
        </p:nvSpPr>
        <p:spPr>
          <a:xfrm>
            <a:off x="-430114" y="684389"/>
            <a:ext cx="7718400" cy="3431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DBpedia is nucleus of LOD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SLIDES_API184701980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SLIDES_API184701980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b64eff5d7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b64eff5d7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https://www.youtube.com/watch?v=mmQl6VGvX-c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33333"/>
                </a:solidFill>
                <a:highlight>
                  <a:srgbClr val="FFFFFF"/>
                </a:highlight>
                <a:latin typeface="Roboto"/>
                <a:ea typeface="Roboto"/>
                <a:cs typeface="Roboto"/>
                <a:sym typeface="Roboto"/>
              </a:rPr>
              <a:t>A knowledge graph is a special kind of database which stores knowledge in a machine-readable form and provides a means for information to be collected, organised, shared, searched and utilised.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50">
                <a:solidFill>
                  <a:srgbClr val="666666"/>
                </a:solidFill>
                <a:highlight>
                  <a:srgbClr val="FFFFFF"/>
                </a:highlight>
                <a:latin typeface="Open Sans"/>
                <a:ea typeface="Open Sans"/>
                <a:cs typeface="Open Sans"/>
                <a:sym typeface="Open Sans"/>
              </a:rPr>
              <a:t>So, search results are no longer just lists of snippets pointing to pages that are ordered by information retrieval scores and PageRank.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1C4587"/>
              </a:buClr>
              <a:buSzPts val="2800"/>
              <a:buNone/>
              <a:defRPr>
                <a:solidFill>
                  <a:srgbClr val="1C4587"/>
                </a:solidFill>
              </a:defRPr>
            </a:lvl1pPr>
            <a:lvl2pPr lvl="1" rtl="0" algn="l">
              <a:lnSpc>
                <a:spcPct val="100000"/>
              </a:lnSpc>
              <a:spcBef>
                <a:spcPts val="0"/>
              </a:spcBef>
              <a:spcAft>
                <a:spcPts val="0"/>
              </a:spcAft>
              <a:buClr>
                <a:srgbClr val="0000FF"/>
              </a:buClr>
              <a:buSzPts val="2800"/>
              <a:buNone/>
              <a:defRPr>
                <a:solidFill>
                  <a:srgbClr val="0000FF"/>
                </a:solidFill>
              </a:defRPr>
            </a:lvl2pPr>
            <a:lvl3pPr lvl="2" rtl="0" algn="l">
              <a:lnSpc>
                <a:spcPct val="100000"/>
              </a:lnSpc>
              <a:spcBef>
                <a:spcPts val="0"/>
              </a:spcBef>
              <a:spcAft>
                <a:spcPts val="0"/>
              </a:spcAft>
              <a:buClr>
                <a:srgbClr val="0000FF"/>
              </a:buClr>
              <a:buSzPts val="2800"/>
              <a:buNone/>
              <a:defRPr>
                <a:solidFill>
                  <a:srgbClr val="0000FF"/>
                </a:solidFill>
              </a:defRPr>
            </a:lvl3pPr>
            <a:lvl4pPr lvl="3" rtl="0" algn="l">
              <a:lnSpc>
                <a:spcPct val="100000"/>
              </a:lnSpc>
              <a:spcBef>
                <a:spcPts val="0"/>
              </a:spcBef>
              <a:spcAft>
                <a:spcPts val="0"/>
              </a:spcAft>
              <a:buClr>
                <a:srgbClr val="0000FF"/>
              </a:buClr>
              <a:buSzPts val="2800"/>
              <a:buNone/>
              <a:defRPr>
                <a:solidFill>
                  <a:srgbClr val="0000FF"/>
                </a:solidFill>
              </a:defRPr>
            </a:lvl4pPr>
            <a:lvl5pPr lvl="4" rtl="0" algn="l">
              <a:lnSpc>
                <a:spcPct val="100000"/>
              </a:lnSpc>
              <a:spcBef>
                <a:spcPts val="0"/>
              </a:spcBef>
              <a:spcAft>
                <a:spcPts val="0"/>
              </a:spcAft>
              <a:buClr>
                <a:srgbClr val="0000FF"/>
              </a:buClr>
              <a:buSzPts val="2800"/>
              <a:buNone/>
              <a:defRPr>
                <a:solidFill>
                  <a:srgbClr val="0000FF"/>
                </a:solidFill>
              </a:defRPr>
            </a:lvl5pPr>
            <a:lvl6pPr lvl="5" rtl="0" algn="l">
              <a:lnSpc>
                <a:spcPct val="100000"/>
              </a:lnSpc>
              <a:spcBef>
                <a:spcPts val="0"/>
              </a:spcBef>
              <a:spcAft>
                <a:spcPts val="0"/>
              </a:spcAft>
              <a:buClr>
                <a:srgbClr val="0000FF"/>
              </a:buClr>
              <a:buSzPts val="2800"/>
              <a:buNone/>
              <a:defRPr>
                <a:solidFill>
                  <a:srgbClr val="0000FF"/>
                </a:solidFill>
              </a:defRPr>
            </a:lvl6pPr>
            <a:lvl7pPr lvl="6" rtl="0" algn="l">
              <a:lnSpc>
                <a:spcPct val="100000"/>
              </a:lnSpc>
              <a:spcBef>
                <a:spcPts val="0"/>
              </a:spcBef>
              <a:spcAft>
                <a:spcPts val="0"/>
              </a:spcAft>
              <a:buClr>
                <a:srgbClr val="0000FF"/>
              </a:buClr>
              <a:buSzPts val="2800"/>
              <a:buNone/>
              <a:defRPr>
                <a:solidFill>
                  <a:srgbClr val="0000FF"/>
                </a:solidFill>
              </a:defRPr>
            </a:lvl7pPr>
            <a:lvl8pPr lvl="7" rtl="0" algn="l">
              <a:lnSpc>
                <a:spcPct val="100000"/>
              </a:lnSpc>
              <a:spcBef>
                <a:spcPts val="0"/>
              </a:spcBef>
              <a:spcAft>
                <a:spcPts val="0"/>
              </a:spcAft>
              <a:buClr>
                <a:srgbClr val="0000FF"/>
              </a:buClr>
              <a:buSzPts val="2800"/>
              <a:buNone/>
              <a:defRPr>
                <a:solidFill>
                  <a:srgbClr val="0000FF"/>
                </a:solidFill>
              </a:defRPr>
            </a:lvl8pPr>
            <a:lvl9pPr lvl="8" rtl="0" algn="l">
              <a:lnSpc>
                <a:spcPct val="100000"/>
              </a:lnSpc>
              <a:spcBef>
                <a:spcPts val="0"/>
              </a:spcBef>
              <a:spcAft>
                <a:spcPts val="0"/>
              </a:spcAft>
              <a:buClr>
                <a:srgbClr val="0000FF"/>
              </a:buClr>
              <a:buSzPts val="2800"/>
              <a:buNone/>
              <a:defRPr>
                <a:solidFill>
                  <a:srgbClr val="0000FF"/>
                </a:solidFill>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lightning" type="twoColTx">
  <p:cSld name="TITLE_AND_TWO_COLUMNS">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0" name="Google Shape;70;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1" name="Google Shape;71;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6"/>
          <p:cNvSpPr txBox="1"/>
          <p:nvPr>
            <p:ph type="title"/>
          </p:nvPr>
        </p:nvSpPr>
        <p:spPr>
          <a:xfrm>
            <a:off x="533400" y="0"/>
            <a:ext cx="8229600" cy="8574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dk2"/>
              </a:buClr>
              <a:buSzPts val="3300"/>
              <a:buFont typeface="Calibri"/>
              <a:buNone/>
              <a:defRPr b="1">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2" name="Google Shape;102;p26"/>
          <p:cNvSpPr txBox="1"/>
          <p:nvPr>
            <p:ph idx="11" type="ftr"/>
          </p:nvPr>
        </p:nvSpPr>
        <p:spPr>
          <a:xfrm>
            <a:off x="5638800" y="4972050"/>
            <a:ext cx="35052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3" name="Google Shape;103;p26"/>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4" name="Shape 104"/>
        <p:cNvGrpSpPr/>
        <p:nvPr/>
      </p:nvGrpSpPr>
      <p:grpSpPr>
        <a:xfrm>
          <a:off x="0" y="0"/>
          <a:ext cx="0" cy="0"/>
          <a:chOff x="0" y="0"/>
          <a:chExt cx="0" cy="0"/>
        </a:xfrm>
      </p:grpSpPr>
      <p:sp>
        <p:nvSpPr>
          <p:cNvPr id="105" name="Google Shape;105;p27"/>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dk2"/>
              </a:buClr>
              <a:buSzPts val="3300"/>
              <a:buFont typeface="Calibri"/>
              <a:buNone/>
              <a:defRPr b="1">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6" name="Google Shape;106;p27"/>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300"/>
              </a:spcBef>
              <a:spcAft>
                <a:spcPts val="0"/>
              </a:spcAft>
              <a:buClr>
                <a:schemeClr val="dk1"/>
              </a:buClr>
              <a:buSzPts val="1400"/>
              <a:buChar char="•"/>
              <a:defRPr/>
            </a:lvl1pPr>
            <a:lvl2pPr indent="-317500" lvl="1" marL="914400" rtl="0" algn="l">
              <a:lnSpc>
                <a:spcPct val="100000"/>
              </a:lnSpc>
              <a:spcBef>
                <a:spcPts val="300"/>
              </a:spcBef>
              <a:spcAft>
                <a:spcPts val="0"/>
              </a:spcAft>
              <a:buClr>
                <a:schemeClr val="dk1"/>
              </a:buClr>
              <a:buSzPts val="1400"/>
              <a:buChar char="–"/>
              <a:defRPr/>
            </a:lvl2pPr>
            <a:lvl3pPr indent="-317500" lvl="2" marL="1371600" rtl="0" algn="l">
              <a:lnSpc>
                <a:spcPct val="100000"/>
              </a:lnSpc>
              <a:spcBef>
                <a:spcPts val="300"/>
              </a:spcBef>
              <a:spcAft>
                <a:spcPts val="0"/>
              </a:spcAft>
              <a:buClr>
                <a:schemeClr val="dk1"/>
              </a:buClr>
              <a:buSzPts val="1400"/>
              <a:buChar char="•"/>
              <a:defRPr/>
            </a:lvl3pPr>
            <a:lvl4pPr indent="-317500" lvl="3" marL="1828800" rtl="0" algn="l">
              <a:lnSpc>
                <a:spcPct val="100000"/>
              </a:lnSpc>
              <a:spcBef>
                <a:spcPts val="300"/>
              </a:spcBef>
              <a:spcAft>
                <a:spcPts val="0"/>
              </a:spcAft>
              <a:buClr>
                <a:schemeClr val="dk1"/>
              </a:buClr>
              <a:buSzPts val="1400"/>
              <a:buChar char="–"/>
              <a:defRPr/>
            </a:lvl4pPr>
            <a:lvl5pPr indent="-317500" lvl="4" marL="2286000" rtl="0" algn="l">
              <a:lnSpc>
                <a:spcPct val="100000"/>
              </a:lnSpc>
              <a:spcBef>
                <a:spcPts val="3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07" name="Google Shape;107;p27"/>
          <p:cNvSpPr txBox="1"/>
          <p:nvPr>
            <p:ph idx="11" type="ftr"/>
          </p:nvPr>
        </p:nvSpPr>
        <p:spPr>
          <a:xfrm>
            <a:off x="5334000" y="4972050"/>
            <a:ext cx="38100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7"/>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09" name="Shape 109"/>
        <p:cNvGrpSpPr/>
        <p:nvPr/>
      </p:nvGrpSpPr>
      <p:grpSpPr>
        <a:xfrm>
          <a:off x="0" y="0"/>
          <a:ext cx="0" cy="0"/>
          <a:chOff x="0" y="0"/>
          <a:chExt cx="0" cy="0"/>
        </a:xfrm>
      </p:grpSpPr>
      <p:sp>
        <p:nvSpPr>
          <p:cNvPr id="110" name="Google Shape;110;p28"/>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28"/>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300"/>
              </a:spcBef>
              <a:spcAft>
                <a:spcPts val="0"/>
              </a:spcAft>
              <a:buClr>
                <a:schemeClr val="dk1"/>
              </a:buClr>
              <a:buSzPts val="1400"/>
              <a:buChar char="•"/>
              <a:defRPr/>
            </a:lvl1pPr>
            <a:lvl2pPr indent="-317500" lvl="1" marL="914400" rtl="0" algn="l">
              <a:lnSpc>
                <a:spcPct val="100000"/>
              </a:lnSpc>
              <a:spcBef>
                <a:spcPts val="300"/>
              </a:spcBef>
              <a:spcAft>
                <a:spcPts val="0"/>
              </a:spcAft>
              <a:buClr>
                <a:schemeClr val="dk1"/>
              </a:buClr>
              <a:buSzPts val="1400"/>
              <a:buChar char="–"/>
              <a:defRPr/>
            </a:lvl2pPr>
            <a:lvl3pPr indent="-317500" lvl="2" marL="1371600" rtl="0" algn="l">
              <a:lnSpc>
                <a:spcPct val="100000"/>
              </a:lnSpc>
              <a:spcBef>
                <a:spcPts val="300"/>
              </a:spcBef>
              <a:spcAft>
                <a:spcPts val="0"/>
              </a:spcAft>
              <a:buClr>
                <a:schemeClr val="dk1"/>
              </a:buClr>
              <a:buSzPts val="1400"/>
              <a:buChar char="•"/>
              <a:defRPr/>
            </a:lvl3pPr>
            <a:lvl4pPr indent="-317500" lvl="3" marL="1828800" rtl="0" algn="l">
              <a:lnSpc>
                <a:spcPct val="100000"/>
              </a:lnSpc>
              <a:spcBef>
                <a:spcPts val="300"/>
              </a:spcBef>
              <a:spcAft>
                <a:spcPts val="0"/>
              </a:spcAft>
              <a:buClr>
                <a:schemeClr val="dk1"/>
              </a:buClr>
              <a:buSzPts val="1400"/>
              <a:buChar char="–"/>
              <a:defRPr/>
            </a:lvl4pPr>
            <a:lvl5pPr indent="-317500" lvl="4" marL="2286000" rtl="0" algn="l">
              <a:lnSpc>
                <a:spcPct val="100000"/>
              </a:lnSpc>
              <a:spcBef>
                <a:spcPts val="3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12" name="Google Shape;112;p28"/>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9"/>
          <p:cNvSpPr txBox="1"/>
          <p:nvPr>
            <p:ph idx="11" type="ftr"/>
          </p:nvPr>
        </p:nvSpPr>
        <p:spPr>
          <a:xfrm>
            <a:off x="5562600" y="4972050"/>
            <a:ext cx="35814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 name="Google Shape;115;p29"/>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 name="Shape 116"/>
        <p:cNvGrpSpPr/>
        <p:nvPr/>
      </p:nvGrpSpPr>
      <p:grpSpPr>
        <a:xfrm>
          <a:off x="0" y="0"/>
          <a:ext cx="0" cy="0"/>
          <a:chOff x="0" y="0"/>
          <a:chExt cx="0" cy="0"/>
        </a:xfrm>
      </p:grpSpPr>
      <p:sp>
        <p:nvSpPr>
          <p:cNvPr id="117" name="Google Shape;117;p30"/>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2"/>
              </a:buClr>
              <a:buSzPts val="3000"/>
              <a:buFont typeface="Calibri"/>
              <a:buNone/>
              <a:defRPr b="1" sz="3000" cap="none"/>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 name="Google Shape;118;p30"/>
          <p:cNvSpPr txBox="1"/>
          <p:nvPr>
            <p:ph idx="1" type="body"/>
          </p:nvPr>
        </p:nvSpPr>
        <p:spPr>
          <a:xfrm>
            <a:off x="722313" y="2180035"/>
            <a:ext cx="7772400" cy="1125300"/>
          </a:xfrm>
          <a:prstGeom prst="rect">
            <a:avLst/>
          </a:prstGeom>
          <a:noFill/>
          <a:ln>
            <a:noFill/>
          </a:ln>
        </p:spPr>
        <p:txBody>
          <a:bodyPr anchorCtr="0" anchor="b" bIns="34275" lIns="68575" spcFirstLastPara="1" rIns="68575" wrap="square" tIns="34275">
            <a:normAutofit/>
          </a:bodyPr>
          <a:lstStyle>
            <a:lvl1pPr indent="-228600" lvl="0" marL="457200" rtl="0" algn="l">
              <a:lnSpc>
                <a:spcPct val="100000"/>
              </a:lnSpc>
              <a:spcBef>
                <a:spcPts val="300"/>
              </a:spcBef>
              <a:spcAft>
                <a:spcPts val="0"/>
              </a:spcAft>
              <a:buClr>
                <a:srgbClr val="888888"/>
              </a:buClr>
              <a:buSzPts val="1500"/>
              <a:buNone/>
              <a:defRPr sz="1500">
                <a:solidFill>
                  <a:srgbClr val="888888"/>
                </a:solidFill>
              </a:defRPr>
            </a:lvl1pPr>
            <a:lvl2pPr indent="-228600" lvl="1" marL="914400" rtl="0" algn="l">
              <a:lnSpc>
                <a:spcPct val="100000"/>
              </a:lnSpc>
              <a:spcBef>
                <a:spcPts val="300"/>
              </a:spcBef>
              <a:spcAft>
                <a:spcPts val="0"/>
              </a:spcAft>
              <a:buClr>
                <a:srgbClr val="888888"/>
              </a:buClr>
              <a:buSzPts val="1400"/>
              <a:buNone/>
              <a:defRPr sz="1400">
                <a:solidFill>
                  <a:srgbClr val="888888"/>
                </a:solidFill>
              </a:defRPr>
            </a:lvl2pPr>
            <a:lvl3pPr indent="-228600" lvl="2" marL="1371600" rtl="0" algn="l">
              <a:lnSpc>
                <a:spcPct val="100000"/>
              </a:lnSpc>
              <a:spcBef>
                <a:spcPts val="200"/>
              </a:spcBef>
              <a:spcAft>
                <a:spcPts val="0"/>
              </a:spcAft>
              <a:buClr>
                <a:srgbClr val="888888"/>
              </a:buClr>
              <a:buSzPts val="1200"/>
              <a:buNone/>
              <a:defRPr sz="1200">
                <a:solidFill>
                  <a:srgbClr val="888888"/>
                </a:solidFill>
              </a:defRPr>
            </a:lvl3pPr>
            <a:lvl4pPr indent="-228600" lvl="3" marL="1828800" rtl="0" algn="l">
              <a:lnSpc>
                <a:spcPct val="100000"/>
              </a:lnSpc>
              <a:spcBef>
                <a:spcPts val="200"/>
              </a:spcBef>
              <a:spcAft>
                <a:spcPts val="0"/>
              </a:spcAft>
              <a:buClr>
                <a:srgbClr val="888888"/>
              </a:buClr>
              <a:buSzPts val="1100"/>
              <a:buNone/>
              <a:defRPr sz="1100">
                <a:solidFill>
                  <a:srgbClr val="888888"/>
                </a:solidFill>
              </a:defRPr>
            </a:lvl4pPr>
            <a:lvl5pPr indent="-228600" lvl="4" marL="2286000" rtl="0" algn="l">
              <a:lnSpc>
                <a:spcPct val="100000"/>
              </a:lnSpc>
              <a:spcBef>
                <a:spcPts val="200"/>
              </a:spcBef>
              <a:spcAft>
                <a:spcPts val="0"/>
              </a:spcAft>
              <a:buClr>
                <a:srgbClr val="888888"/>
              </a:buClr>
              <a:buSzPts val="1100"/>
              <a:buNone/>
              <a:defRPr sz="1100">
                <a:solidFill>
                  <a:srgbClr val="888888"/>
                </a:solidFill>
              </a:defRPr>
            </a:lvl5pPr>
            <a:lvl6pPr indent="-228600" lvl="5" marL="2743200" rtl="0" algn="l">
              <a:lnSpc>
                <a:spcPct val="100000"/>
              </a:lnSpc>
              <a:spcBef>
                <a:spcPts val="200"/>
              </a:spcBef>
              <a:spcAft>
                <a:spcPts val="0"/>
              </a:spcAft>
              <a:buClr>
                <a:srgbClr val="888888"/>
              </a:buClr>
              <a:buSzPts val="1100"/>
              <a:buNone/>
              <a:defRPr sz="1100">
                <a:solidFill>
                  <a:srgbClr val="888888"/>
                </a:solidFill>
              </a:defRPr>
            </a:lvl6pPr>
            <a:lvl7pPr indent="-228600" lvl="6" marL="3200400" rtl="0" algn="l">
              <a:lnSpc>
                <a:spcPct val="100000"/>
              </a:lnSpc>
              <a:spcBef>
                <a:spcPts val="200"/>
              </a:spcBef>
              <a:spcAft>
                <a:spcPts val="0"/>
              </a:spcAft>
              <a:buClr>
                <a:srgbClr val="888888"/>
              </a:buClr>
              <a:buSzPts val="1100"/>
              <a:buNone/>
              <a:defRPr sz="1100">
                <a:solidFill>
                  <a:srgbClr val="888888"/>
                </a:solidFill>
              </a:defRPr>
            </a:lvl7pPr>
            <a:lvl8pPr indent="-228600" lvl="7" marL="3657600" rtl="0" algn="l">
              <a:lnSpc>
                <a:spcPct val="100000"/>
              </a:lnSpc>
              <a:spcBef>
                <a:spcPts val="200"/>
              </a:spcBef>
              <a:spcAft>
                <a:spcPts val="0"/>
              </a:spcAft>
              <a:buClr>
                <a:srgbClr val="888888"/>
              </a:buClr>
              <a:buSzPts val="1100"/>
              <a:buNone/>
              <a:defRPr sz="1100">
                <a:solidFill>
                  <a:srgbClr val="888888"/>
                </a:solidFill>
              </a:defRPr>
            </a:lvl8pPr>
            <a:lvl9pPr indent="-228600" lvl="8" marL="4114800" rtl="0" algn="l">
              <a:lnSpc>
                <a:spcPct val="100000"/>
              </a:lnSpc>
              <a:spcBef>
                <a:spcPts val="200"/>
              </a:spcBef>
              <a:spcAft>
                <a:spcPts val="0"/>
              </a:spcAft>
              <a:buClr>
                <a:srgbClr val="888888"/>
              </a:buClr>
              <a:buSzPts val="1100"/>
              <a:buNone/>
              <a:defRPr sz="1100">
                <a:solidFill>
                  <a:srgbClr val="888888"/>
                </a:solidFill>
              </a:defRPr>
            </a:lvl9pPr>
          </a:lstStyle>
          <a:p/>
        </p:txBody>
      </p:sp>
      <p:sp>
        <p:nvSpPr>
          <p:cNvPr id="119" name="Google Shape;119;p30"/>
          <p:cNvSpPr txBox="1"/>
          <p:nvPr>
            <p:ph idx="11" type="ftr"/>
          </p:nvPr>
        </p:nvSpPr>
        <p:spPr>
          <a:xfrm>
            <a:off x="5029200" y="4972050"/>
            <a:ext cx="4114800" cy="171600"/>
          </a:xfrm>
          <a:prstGeom prst="rect">
            <a:avLst/>
          </a:prstGeom>
          <a:noFill/>
          <a:ln>
            <a:noFill/>
          </a:ln>
        </p:spPr>
        <p:txBody>
          <a:bodyPr anchorCtr="0" anchor="ctr" bIns="34275" lIns="68575" spcFirstLastPara="1" rIns="68575" wrap="square" tIns="34275">
            <a:noAutofit/>
          </a:bodyPr>
          <a:lstStyle>
            <a:lvl1pPr lvl="0" rtl="0" algn="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0" name="Google Shape;120;p30"/>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C4587"/>
              </a:buClr>
              <a:buSzPts val="2800"/>
              <a:buFont typeface="Arial"/>
              <a:buNone/>
              <a:defRPr b="0" i="0" sz="2800" u="none" cap="none" strike="noStrike">
                <a:solidFill>
                  <a:srgbClr val="1C4587"/>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457200" y="0"/>
            <a:ext cx="8229600" cy="857400"/>
          </a:xfrm>
          <a:prstGeom prst="rect">
            <a:avLst/>
          </a:prstGeom>
          <a:noFill/>
          <a:ln>
            <a:noFill/>
          </a:ln>
        </p:spPr>
        <p:txBody>
          <a:bodyPr anchorCtr="0" anchor="ctr" bIns="34275" lIns="68575" spcFirstLastPara="1" rIns="68575" wrap="square" tIns="34275">
            <a:normAutofit/>
          </a:bodyPr>
          <a:lstStyle>
            <a:lvl1pPr lvl="0" marR="0" rtl="0" algn="ctr">
              <a:lnSpc>
                <a:spcPct val="100000"/>
              </a:lnSpc>
              <a:spcBef>
                <a:spcPts val="0"/>
              </a:spcBef>
              <a:spcAft>
                <a:spcPts val="0"/>
              </a:spcAft>
              <a:buClr>
                <a:schemeClr val="dk2"/>
              </a:buClr>
              <a:buSzPts val="3300"/>
              <a:buFont typeface="Calibri"/>
              <a:buNone/>
              <a:defRPr b="0" i="0" sz="33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7" name="Google Shape;97;p25"/>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98" name="Google Shape;98;p25"/>
          <p:cNvSpPr txBox="1"/>
          <p:nvPr>
            <p:ph idx="11" type="ftr"/>
          </p:nvPr>
        </p:nvSpPr>
        <p:spPr>
          <a:xfrm>
            <a:off x="5867400" y="4972050"/>
            <a:ext cx="3276600" cy="1716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9" name="Google Shape;99;p25"/>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www.sli.do/features-google-slides?interaction-type=V29yZENsb3Vk" TargetMode="External"/><Relationship Id="rId4" Type="http://schemas.openxmlformats.org/officeDocument/2006/relationships/image" Target="../media/image22.png"/><Relationship Id="rId5" Type="http://schemas.openxmlformats.org/officeDocument/2006/relationships/hyperlink" Target="https://www.sli.do/features-google-slides?payload=eyJwb2xsVXVpZCI6IjVlMTViYTI5LWU5YjctNGVhMi04MzE1LWU1YjE4OWE0Y2RkZCIsInByZXNlbnRhdGlvbklkIjoiMWd2MTctR2xIUWk5WWdMbUNfbS1TazdRb0pJZzNHV2NWNjQydl9xNjZjU2siLCJzbGlkZUlkIjoiU0xJREVTX0FQSTIwMTQ2OTUyMjBfMCIsInRpbWVsaW5lIjpbeyJwb2xsUXVlc3Rpb25VdWlkIjoiZTRhOTgwYjItM2I4Zi00ZDg4LWJmOGQtMzUyMGZhY2NjNzI0Iiwic2hvd1Jlc3VsdHMiOnRydWV9XSwidHlwZSI6IlNsaWRvUG9sbCJ9" TargetMode="External"/><Relationship Id="rId6" Type="http://schemas.openxmlformats.org/officeDocument/2006/relationships/image" Target="../media/image17.png"/><Relationship Id="rId7" Type="http://schemas.openxmlformats.org/officeDocument/2006/relationships/hyperlink" Target="https://chrome.google.com/webstore/detail/slido/dhhclfjehmpacimcdknijodpjpmppkii"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creativecommons.org/licenses/by/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semantic-web-journal.net/system/files/swj1954.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15.jpg"/><Relationship Id="rId5" Type="http://schemas.openxmlformats.org/officeDocument/2006/relationships/image" Target="../media/image10.png"/><Relationship Id="rId6" Type="http://schemas.openxmlformats.org/officeDocument/2006/relationships/image" Target="../media/image2.jpg"/><Relationship Id="rId7" Type="http://schemas.openxmlformats.org/officeDocument/2006/relationships/image" Target="../media/image8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www.sli.do/features-google-slides?interaction-type=TXVsdGlwbGVDaG9pY2U%3D" TargetMode="External"/><Relationship Id="rId4" Type="http://schemas.openxmlformats.org/officeDocument/2006/relationships/image" Target="../media/image35.png"/><Relationship Id="rId5" Type="http://schemas.openxmlformats.org/officeDocument/2006/relationships/hyperlink" Target="https://www.sli.do/features-google-slides?payload=eyJwb2xsVXVpZCI6Ijk5YjBlNjUyLTMzMTAtNDIyYy1hZTQ1LTUwNzIxZjQwNzQ4OCIsInByZXNlbnRhdGlvbklkIjoiMWd2MTctR2xIUWk5WWdMbUNfbS1TazdRb0pJZzNHV2NWNjQydl9xNjZjU2siLCJzbGlkZUlkIjoiU0xJREVTX0FQSTM4NTU3MjY0NV8wIiwidGltZWxpbmUiOlt7InNob3dSZXN1bHRzIjpmYWxzZSwic2hvd0NvcnJlY3RBbnN3ZXJzIjpmYWxzZSwicG9sbFF1ZXN0aW9uVXVpZCI6IjYzMTBlMWMyLWI4YTktNGI5NS1hNGNhLTFiNjcxZjcwYTE2YSJ9LHsic2hvd1Jlc3VsdHMiOnRydWUsInNob3dDb3JyZWN0QW5zd2VycyI6dHJ1ZSwicG9sbFF1ZXN0aW9uVXVpZCI6IjYzMTBlMWMyLWI4YTktNGI5NS1hNGNhLTFiNjcxZjcwYTE2YSJ9XSwidHlwZSI6IlNsaWRvUG9sbCJ9" TargetMode="External"/><Relationship Id="rId6" Type="http://schemas.openxmlformats.org/officeDocument/2006/relationships/image" Target="../media/image17.png"/><Relationship Id="rId7" Type="http://schemas.openxmlformats.org/officeDocument/2006/relationships/hyperlink" Target="https://chrome.google.com/webstore/detail/slido/dhhclfjehmpacimcdknijodpjpmppkii"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0.png"/><Relationship Id="rId11" Type="http://schemas.openxmlformats.org/officeDocument/2006/relationships/image" Target="../media/image45.png"/><Relationship Id="rId10" Type="http://schemas.openxmlformats.org/officeDocument/2006/relationships/image" Target="../media/image46.png"/><Relationship Id="rId12" Type="http://schemas.openxmlformats.org/officeDocument/2006/relationships/image" Target="../media/image49.png"/><Relationship Id="rId9"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7.png"/><Relationship Id="rId8"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wiki.dbpedia.org/services-resources/ontology" TargetMode="Externa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hyperlink" Target="http://dbpedia.org/page/Maastrich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hyperlink" Target="https://www.wikidata.org/wiki/Q130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80.jp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2.png"/><Relationship Id="rId7" Type="http://schemas.openxmlformats.org/officeDocument/2006/relationships/image" Target="../media/image67.png"/><Relationship Id="rId8" Type="http://schemas.openxmlformats.org/officeDocument/2006/relationships/hyperlink" Target="https://www.w3.org/wiki/LargeTripleStor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8.jpg"/><Relationship Id="rId4" Type="http://schemas.openxmlformats.org/officeDocument/2006/relationships/hyperlink" Target="https://lod-cloud.n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9.png"/><Relationship Id="rId7" Type="http://schemas.openxmlformats.org/officeDocument/2006/relationships/image" Target="../media/image76.png"/><Relationship Id="rId8"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hyperlink" Target="https://www.sli.do/features-google-slides?interaction-type=T3BlblRleHQ%3D" TargetMode="External"/><Relationship Id="rId4" Type="http://schemas.openxmlformats.org/officeDocument/2006/relationships/image" Target="../media/image73.png"/><Relationship Id="rId5" Type="http://schemas.openxmlformats.org/officeDocument/2006/relationships/hyperlink" Target="https://www.sli.do/features-google-slides?payload=eyJwb2xsVXVpZCI6ImJmOTRmNjJlLWRlNTMtNGUwYi04M2NiLWUwNzZjZmYyZjgyMiIsInByZXNlbnRhdGlvbklkIjoiMWd2MTctR2xIUWk5WWdMbUNfbS1TazdRb0pJZzNHV2NWNjQydl9xNjZjU2siLCJzbGlkZUlkIjoiU0xJREVTX0FQSTE4NDcwMTk4MDVfMCIsInRpbWVsaW5lIjpbeyJwb2xsUXVlc3Rpb25VdWlkIjoiOWQ3N2RlZWMtOTk5MS00YTAzLTkzNzMtZmZhNjFkMjVlMzZhIiwic2hvd1Jlc3VsdHMiOnRydWV9XSwidHlwZSI6IlNsaWRvUG9sbCJ9" TargetMode="External"/><Relationship Id="rId6" Type="http://schemas.openxmlformats.org/officeDocument/2006/relationships/image" Target="../media/image17.png"/><Relationship Id="rId7" Type="http://schemas.openxmlformats.org/officeDocument/2006/relationships/hyperlink" Target="https://chrome.google.com/webstore/detail/slido/dhhclfjehmpacimcdknijodpjpmppkii"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mmQl6VGvX-c" TargetMode="External"/><Relationship Id="rId4" Type="http://schemas.openxmlformats.org/officeDocument/2006/relationships/image" Target="../media/image14.jpg"/><Relationship Id="rId5" Type="http://schemas.openxmlformats.org/officeDocument/2006/relationships/hyperlink" Target="https://www.youtube.com/watch?v=mmQl6VGvX-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4.png"/><Relationship Id="rId4" Type="http://schemas.openxmlformats.org/officeDocument/2006/relationships/image" Target="../media/image4.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1"/>
          <p:cNvSpPr txBox="1"/>
          <p:nvPr>
            <p:ph type="ctrTitle"/>
          </p:nvPr>
        </p:nvSpPr>
        <p:spPr>
          <a:xfrm>
            <a:off x="311700" y="73205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600">
                <a:solidFill>
                  <a:srgbClr val="1C4587"/>
                </a:solidFill>
              </a:rPr>
              <a:t>Building &amp; Mining Knowledge Graphs</a:t>
            </a:r>
            <a:endParaRPr sz="3600">
              <a:solidFill>
                <a:srgbClr val="1C4587"/>
              </a:solidFill>
            </a:endParaRPr>
          </a:p>
        </p:txBody>
      </p:sp>
      <p:sp>
        <p:nvSpPr>
          <p:cNvPr id="126" name="Google Shape;126;p31"/>
          <p:cNvSpPr txBox="1"/>
          <p:nvPr/>
        </p:nvSpPr>
        <p:spPr>
          <a:xfrm>
            <a:off x="3718950" y="1524650"/>
            <a:ext cx="1706100" cy="49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KEN4256</a:t>
            </a:r>
            <a:endParaRPr b="0" i="0" sz="2400" u="none" cap="none" strike="noStrike">
              <a:solidFill>
                <a:srgbClr val="000000"/>
              </a:solidFill>
              <a:latin typeface="Arial"/>
              <a:ea typeface="Arial"/>
              <a:cs typeface="Arial"/>
              <a:sym typeface="Arial"/>
            </a:endParaRPr>
          </a:p>
        </p:txBody>
      </p:sp>
      <p:pic>
        <p:nvPicPr>
          <p:cNvPr id="127" name="Google Shape;127;p31"/>
          <p:cNvPicPr preferRelativeResize="0"/>
          <p:nvPr/>
        </p:nvPicPr>
        <p:blipFill rotWithShape="1">
          <a:blip r:embed="rId3">
            <a:alphaModFix/>
          </a:blip>
          <a:srcRect b="0" l="0" r="0" t="0"/>
          <a:stretch/>
        </p:blipFill>
        <p:spPr>
          <a:xfrm>
            <a:off x="140000" y="4152875"/>
            <a:ext cx="2631759" cy="850750"/>
          </a:xfrm>
          <a:prstGeom prst="rect">
            <a:avLst/>
          </a:prstGeom>
          <a:noFill/>
          <a:ln>
            <a:noFill/>
          </a:ln>
        </p:spPr>
      </p:pic>
      <p:sp>
        <p:nvSpPr>
          <p:cNvPr id="128" name="Google Shape;128;p31"/>
          <p:cNvSpPr txBox="1"/>
          <p:nvPr/>
        </p:nvSpPr>
        <p:spPr>
          <a:xfrm>
            <a:off x="1017750" y="2367300"/>
            <a:ext cx="7108500" cy="40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2400" u="none" cap="none" strike="noStrike">
                <a:solidFill>
                  <a:srgbClr val="E69138"/>
                </a:solidFill>
                <a:latin typeface="Arial"/>
                <a:ea typeface="Arial"/>
                <a:cs typeface="Arial"/>
                <a:sym typeface="Arial"/>
              </a:rPr>
              <a:t>Lecture 1: Introduction to Knowledge Graphs</a:t>
            </a:r>
            <a:endParaRPr b="0" i="0" sz="2400" u="none" cap="none" strike="noStrike">
              <a:solidFill>
                <a:srgbClr val="E69138"/>
              </a:solidFill>
              <a:latin typeface="Arial"/>
              <a:ea typeface="Arial"/>
              <a:cs typeface="Arial"/>
              <a:sym typeface="Arial"/>
            </a:endParaRPr>
          </a:p>
        </p:txBody>
      </p:sp>
      <p:sp>
        <p:nvSpPr>
          <p:cNvPr id="129" name="Google Shape;129;p31"/>
          <p:cNvSpPr txBox="1"/>
          <p:nvPr/>
        </p:nvSpPr>
        <p:spPr>
          <a:xfrm>
            <a:off x="8316750" y="4699275"/>
            <a:ext cx="7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40"/>
          <p:cNvPicPr preferRelativeResize="0"/>
          <p:nvPr/>
        </p:nvPicPr>
        <p:blipFill rotWithShape="1">
          <a:blip r:embed="rId3">
            <a:alphaModFix/>
          </a:blip>
          <a:srcRect b="0" l="0" r="0" t="0"/>
          <a:stretch/>
        </p:blipFill>
        <p:spPr>
          <a:xfrm>
            <a:off x="3271774" y="1079750"/>
            <a:ext cx="2010275" cy="3571025"/>
          </a:xfrm>
          <a:prstGeom prst="rect">
            <a:avLst/>
          </a:prstGeom>
          <a:noFill/>
          <a:ln>
            <a:noFill/>
          </a:ln>
        </p:spPr>
      </p:pic>
      <p:sp>
        <p:nvSpPr>
          <p:cNvPr id="208" name="Google Shape;208;p40"/>
          <p:cNvSpPr txBox="1"/>
          <p:nvPr/>
        </p:nvSpPr>
        <p:spPr>
          <a:xfrm>
            <a:off x="3308350" y="4650775"/>
            <a:ext cx="22575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Google Voice Assistant</a:t>
            </a:r>
            <a:endParaRPr b="0" i="0" sz="1400" u="none" cap="none" strike="noStrike">
              <a:solidFill>
                <a:srgbClr val="000000"/>
              </a:solidFill>
              <a:latin typeface="Arial"/>
              <a:ea typeface="Arial"/>
              <a:cs typeface="Arial"/>
              <a:sym typeface="Arial"/>
            </a:endParaRPr>
          </a:p>
        </p:txBody>
      </p:sp>
      <p:sp>
        <p:nvSpPr>
          <p:cNvPr id="209" name="Google Shape;209;p40"/>
          <p:cNvSpPr txBox="1"/>
          <p:nvPr>
            <p:ph type="title"/>
          </p:nvPr>
        </p:nvSpPr>
        <p:spPr>
          <a:xfrm>
            <a:off x="311700" y="161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Google Knowledge Graph </a:t>
            </a:r>
            <a:r>
              <a:rPr lang="en">
                <a:solidFill>
                  <a:srgbClr val="1C4587"/>
                </a:solidFill>
              </a:rPr>
              <a:t>Applications </a:t>
            </a:r>
            <a:endParaRPr>
              <a:solidFill>
                <a:srgbClr val="1C4587"/>
              </a:solidFill>
            </a:endParaRPr>
          </a:p>
        </p:txBody>
      </p:sp>
      <p:pic>
        <p:nvPicPr>
          <p:cNvPr id="210" name="Google Shape;210;p40"/>
          <p:cNvPicPr preferRelativeResize="0"/>
          <p:nvPr/>
        </p:nvPicPr>
        <p:blipFill rotWithShape="1">
          <a:blip r:embed="rId4">
            <a:alphaModFix/>
          </a:blip>
          <a:srcRect b="0" l="0" r="0" t="0"/>
          <a:stretch/>
        </p:blipFill>
        <p:spPr>
          <a:xfrm>
            <a:off x="5607175" y="1079750"/>
            <a:ext cx="2917493" cy="3571025"/>
          </a:xfrm>
          <a:prstGeom prst="rect">
            <a:avLst/>
          </a:prstGeom>
          <a:noFill/>
          <a:ln>
            <a:noFill/>
          </a:ln>
        </p:spPr>
      </p:pic>
      <p:sp>
        <p:nvSpPr>
          <p:cNvPr id="211" name="Google Shape;211;p40"/>
          <p:cNvSpPr txBox="1"/>
          <p:nvPr/>
        </p:nvSpPr>
        <p:spPr>
          <a:xfrm>
            <a:off x="5937175" y="4650775"/>
            <a:ext cx="22575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Google Home Services</a:t>
            </a:r>
            <a:endParaRPr b="0" i="0" sz="1400" u="none" cap="none" strike="noStrike">
              <a:solidFill>
                <a:srgbClr val="000000"/>
              </a:solidFill>
              <a:latin typeface="Arial"/>
              <a:ea typeface="Arial"/>
              <a:cs typeface="Arial"/>
              <a:sym typeface="Arial"/>
            </a:endParaRPr>
          </a:p>
        </p:txBody>
      </p:sp>
      <p:pic>
        <p:nvPicPr>
          <p:cNvPr id="212" name="Google Shape;212;p40"/>
          <p:cNvPicPr preferRelativeResize="0"/>
          <p:nvPr/>
        </p:nvPicPr>
        <p:blipFill rotWithShape="1">
          <a:blip r:embed="rId5">
            <a:alphaModFix/>
          </a:blip>
          <a:srcRect b="0" l="0" r="0" t="0"/>
          <a:stretch/>
        </p:blipFill>
        <p:spPr>
          <a:xfrm>
            <a:off x="256175" y="2147188"/>
            <a:ext cx="2821325" cy="789800"/>
          </a:xfrm>
          <a:prstGeom prst="rect">
            <a:avLst/>
          </a:prstGeom>
          <a:noFill/>
          <a:ln>
            <a:noFill/>
          </a:ln>
        </p:spPr>
      </p:pic>
      <p:pic>
        <p:nvPicPr>
          <p:cNvPr id="213" name="Google Shape;213;p40"/>
          <p:cNvPicPr preferRelativeResize="0"/>
          <p:nvPr/>
        </p:nvPicPr>
        <p:blipFill rotWithShape="1">
          <a:blip r:embed="rId6">
            <a:alphaModFix/>
          </a:blip>
          <a:srcRect b="0" l="0" r="0" t="0"/>
          <a:stretch/>
        </p:blipFill>
        <p:spPr>
          <a:xfrm>
            <a:off x="408617" y="1079742"/>
            <a:ext cx="2488249" cy="1038925"/>
          </a:xfrm>
          <a:prstGeom prst="rect">
            <a:avLst/>
          </a:prstGeom>
          <a:noFill/>
          <a:ln>
            <a:noFill/>
          </a:ln>
        </p:spPr>
      </p:pic>
      <p:sp>
        <p:nvSpPr>
          <p:cNvPr id="214" name="Google Shape;214;p40"/>
          <p:cNvSpPr txBox="1"/>
          <p:nvPr/>
        </p:nvSpPr>
        <p:spPr>
          <a:xfrm>
            <a:off x="771250" y="4650775"/>
            <a:ext cx="1894800" cy="2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Google Search</a:t>
            </a:r>
            <a:endParaRPr b="0" i="0" sz="1400" u="none" cap="none" strike="noStrike">
              <a:solidFill>
                <a:srgbClr val="000000"/>
              </a:solidFill>
              <a:latin typeface="Arial"/>
              <a:ea typeface="Arial"/>
              <a:cs typeface="Arial"/>
              <a:sym typeface="Arial"/>
            </a:endParaRPr>
          </a:p>
        </p:txBody>
      </p:sp>
      <p:pic>
        <p:nvPicPr>
          <p:cNvPr id="215" name="Google Shape;215;p40"/>
          <p:cNvPicPr preferRelativeResize="0"/>
          <p:nvPr/>
        </p:nvPicPr>
        <p:blipFill rotWithShape="1">
          <a:blip r:embed="rId7">
            <a:alphaModFix/>
          </a:blip>
          <a:srcRect b="0" l="0" r="0" t="0"/>
          <a:stretch/>
        </p:blipFill>
        <p:spPr>
          <a:xfrm>
            <a:off x="1084697" y="2985262"/>
            <a:ext cx="1164285" cy="1679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Personal Assistants</a:t>
            </a:r>
            <a:endParaRPr>
              <a:solidFill>
                <a:srgbClr val="1C4587"/>
              </a:solidFill>
            </a:endParaRPr>
          </a:p>
        </p:txBody>
      </p:sp>
      <p:pic>
        <p:nvPicPr>
          <p:cNvPr id="221" name="Google Shape;221;p41"/>
          <p:cNvPicPr preferRelativeResize="0"/>
          <p:nvPr/>
        </p:nvPicPr>
        <p:blipFill rotWithShape="1">
          <a:blip r:embed="rId3">
            <a:alphaModFix/>
          </a:blip>
          <a:srcRect b="0" l="0" r="0" t="0"/>
          <a:stretch/>
        </p:blipFill>
        <p:spPr>
          <a:xfrm>
            <a:off x="458950" y="1554183"/>
            <a:ext cx="5880199" cy="2505708"/>
          </a:xfrm>
          <a:prstGeom prst="rect">
            <a:avLst/>
          </a:prstGeom>
          <a:noFill/>
          <a:ln>
            <a:noFill/>
          </a:ln>
        </p:spPr>
      </p:pic>
      <p:pic>
        <p:nvPicPr>
          <p:cNvPr id="222" name="Google Shape;222;p41"/>
          <p:cNvPicPr preferRelativeResize="0"/>
          <p:nvPr/>
        </p:nvPicPr>
        <p:blipFill rotWithShape="1">
          <a:blip r:embed="rId4">
            <a:alphaModFix/>
          </a:blip>
          <a:srcRect b="0" l="0" r="0" t="0"/>
          <a:stretch/>
        </p:blipFill>
        <p:spPr>
          <a:xfrm>
            <a:off x="6554846" y="1007313"/>
            <a:ext cx="2027558" cy="3599426"/>
          </a:xfrm>
          <a:prstGeom prst="rect">
            <a:avLst/>
          </a:prstGeom>
          <a:noFill/>
          <a:ln>
            <a:noFill/>
          </a:ln>
        </p:spPr>
      </p:pic>
      <p:sp>
        <p:nvSpPr>
          <p:cNvPr id="223" name="Google Shape;223;p41"/>
          <p:cNvSpPr txBox="1"/>
          <p:nvPr/>
        </p:nvSpPr>
        <p:spPr>
          <a:xfrm>
            <a:off x="6702375" y="4606738"/>
            <a:ext cx="1732500" cy="3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Source: kgtutorial.github.io</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Semantic Question answering</a:t>
            </a:r>
            <a:endParaRPr>
              <a:solidFill>
                <a:srgbClr val="1C4587"/>
              </a:solidFill>
            </a:endParaRPr>
          </a:p>
        </p:txBody>
      </p:sp>
      <p:sp>
        <p:nvSpPr>
          <p:cNvPr id="229" name="Google Shape;229;p42"/>
          <p:cNvSpPr txBox="1"/>
          <p:nvPr/>
        </p:nvSpPr>
        <p:spPr>
          <a:xfrm>
            <a:off x="1111825" y="4433550"/>
            <a:ext cx="7369800" cy="62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1" lang="en" sz="2400" u="sng" cap="none" strike="noStrike">
                <a:solidFill>
                  <a:srgbClr val="000000"/>
                </a:solidFill>
                <a:latin typeface="Arial"/>
                <a:ea typeface="Arial"/>
                <a:cs typeface="Arial"/>
                <a:sym typeface="Arial"/>
              </a:rPr>
              <a:t>http://www.aaai.org/Magazine/Watson/watson.php</a:t>
            </a:r>
            <a:endParaRPr b="0" i="1" sz="2400" u="sng" cap="none" strike="noStrike">
              <a:solidFill>
                <a:srgbClr val="000000"/>
              </a:solidFill>
              <a:latin typeface="Arial"/>
              <a:ea typeface="Arial"/>
              <a:cs typeface="Arial"/>
              <a:sym typeface="Arial"/>
            </a:endParaRPr>
          </a:p>
        </p:txBody>
      </p:sp>
      <p:pic>
        <p:nvPicPr>
          <p:cNvPr id="230" name="Google Shape;230;p42"/>
          <p:cNvPicPr preferRelativeResize="0"/>
          <p:nvPr/>
        </p:nvPicPr>
        <p:blipFill rotWithShape="1">
          <a:blip r:embed="rId3">
            <a:alphaModFix/>
          </a:blip>
          <a:srcRect b="0" l="0" r="0" t="0"/>
          <a:stretch/>
        </p:blipFill>
        <p:spPr>
          <a:xfrm>
            <a:off x="402875" y="1189175"/>
            <a:ext cx="3810000" cy="2857500"/>
          </a:xfrm>
          <a:prstGeom prst="rect">
            <a:avLst/>
          </a:prstGeom>
          <a:noFill/>
          <a:ln>
            <a:noFill/>
          </a:ln>
        </p:spPr>
      </p:pic>
      <p:sp>
        <p:nvSpPr>
          <p:cNvPr id="231" name="Google Shape;231;p42"/>
          <p:cNvSpPr txBox="1"/>
          <p:nvPr/>
        </p:nvSpPr>
        <p:spPr>
          <a:xfrm>
            <a:off x="4300775" y="905375"/>
            <a:ext cx="4628700" cy="3077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IBM Research undertook a challenge to build a computer system that could compete at the human champion level in real time on the American TV quiz show, Jeopardy</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Led to building of the DeepQA architecture and the implementation of Watson</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DeepQA leverages semistructured and structured content, which include databases, taxonomies, and ontologies, such as DBpedia, WordNet and the Yago ontology</a:t>
            </a:r>
            <a:endParaRPr b="0" i="0" sz="1400" u="none" cap="none" strike="noStrike">
              <a:solidFill>
                <a:srgbClr val="5E5E5E"/>
              </a:solidFill>
              <a:highlight>
                <a:srgbClr val="FFFFFF"/>
              </a:highlight>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Recommendation Systems</a:t>
            </a:r>
            <a:endParaRPr>
              <a:solidFill>
                <a:srgbClr val="1C4587"/>
              </a:solidFill>
            </a:endParaRPr>
          </a:p>
        </p:txBody>
      </p:sp>
      <p:pic>
        <p:nvPicPr>
          <p:cNvPr id="237" name="Google Shape;237;p43"/>
          <p:cNvPicPr preferRelativeResize="0"/>
          <p:nvPr/>
        </p:nvPicPr>
        <p:blipFill rotWithShape="1">
          <a:blip r:embed="rId3">
            <a:alphaModFix/>
          </a:blip>
          <a:srcRect b="0" l="0" r="0" t="0"/>
          <a:stretch/>
        </p:blipFill>
        <p:spPr>
          <a:xfrm>
            <a:off x="1700213" y="1141650"/>
            <a:ext cx="5743575" cy="3619500"/>
          </a:xfrm>
          <a:prstGeom prst="rect">
            <a:avLst/>
          </a:prstGeom>
          <a:noFill/>
          <a:ln>
            <a:noFill/>
          </a:ln>
        </p:spPr>
      </p:pic>
      <p:sp>
        <p:nvSpPr>
          <p:cNvPr id="238" name="Google Shape;238;p43"/>
          <p:cNvSpPr txBox="1"/>
          <p:nvPr/>
        </p:nvSpPr>
        <p:spPr>
          <a:xfrm>
            <a:off x="1784100" y="4455925"/>
            <a:ext cx="2210700" cy="3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Source: https://geomarketing.com</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Discovery science</a:t>
            </a:r>
            <a:endParaRPr>
              <a:solidFill>
                <a:srgbClr val="1C4587"/>
              </a:solidFill>
            </a:endParaRPr>
          </a:p>
        </p:txBody>
      </p:sp>
      <p:pic>
        <p:nvPicPr>
          <p:cNvPr id="244" name="Google Shape;244;p44"/>
          <p:cNvPicPr preferRelativeResize="0"/>
          <p:nvPr/>
        </p:nvPicPr>
        <p:blipFill rotWithShape="1">
          <a:blip r:embed="rId3">
            <a:alphaModFix/>
          </a:blip>
          <a:srcRect b="0" l="0" r="0" t="0"/>
          <a:stretch/>
        </p:blipFill>
        <p:spPr>
          <a:xfrm>
            <a:off x="311700" y="1017725"/>
            <a:ext cx="4651800" cy="3233026"/>
          </a:xfrm>
          <a:prstGeom prst="rect">
            <a:avLst/>
          </a:prstGeom>
          <a:noFill/>
          <a:ln>
            <a:noFill/>
          </a:ln>
        </p:spPr>
      </p:pic>
      <p:pic>
        <p:nvPicPr>
          <p:cNvPr id="245" name="Google Shape;245;p44"/>
          <p:cNvPicPr preferRelativeResize="0"/>
          <p:nvPr/>
        </p:nvPicPr>
        <p:blipFill rotWithShape="1">
          <a:blip r:embed="rId4">
            <a:alphaModFix/>
          </a:blip>
          <a:srcRect b="0" l="0" r="0" t="0"/>
          <a:stretch/>
        </p:blipFill>
        <p:spPr>
          <a:xfrm>
            <a:off x="5115900" y="1445500"/>
            <a:ext cx="4028106" cy="24936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9" name="Shape 249"/>
        <p:cNvGrpSpPr/>
        <p:nvPr/>
      </p:nvGrpSpPr>
      <p:grpSpPr>
        <a:xfrm>
          <a:off x="0" y="0"/>
          <a:ext cx="0" cy="0"/>
          <a:chOff x="0" y="0"/>
          <a:chExt cx="0" cy="0"/>
        </a:xfrm>
      </p:grpSpPr>
      <p:pic>
        <p:nvPicPr>
          <p:cNvPr descr="poll-type-id" id="250" name="Google Shape;250;p45">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251" name="Google Shape;251;p45">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252" name="Google Shape;252;p45"/>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What interests you about KGs?</a:t>
            </a:r>
            <a:endParaRPr b="1" sz="3600">
              <a:solidFill>
                <a:srgbClr val="5B5B5B"/>
              </a:solidFill>
              <a:latin typeface="Roboto"/>
              <a:ea typeface="Roboto"/>
              <a:cs typeface="Roboto"/>
              <a:sym typeface="Roboto"/>
            </a:endParaRPr>
          </a:p>
        </p:txBody>
      </p:sp>
      <p:sp>
        <p:nvSpPr>
          <p:cNvPr descr="footer-id" id="253" name="Google Shape;253;p45"/>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254" name="Google Shape;254;p45"/>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6"/>
          <p:cNvSpPr txBox="1"/>
          <p:nvPr/>
        </p:nvSpPr>
        <p:spPr>
          <a:xfrm>
            <a:off x="628550" y="1965350"/>
            <a:ext cx="8206500" cy="10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1C4587"/>
                </a:solidFill>
                <a:latin typeface="Arial"/>
                <a:ea typeface="Arial"/>
                <a:cs typeface="Arial"/>
                <a:sym typeface="Arial"/>
              </a:rPr>
              <a:t>knowledge graph terminology</a:t>
            </a:r>
            <a:endParaRPr b="0" i="0" sz="4800" u="none" cap="none" strike="noStrike">
              <a:solidFill>
                <a:srgbClr val="1C4587"/>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311700" y="445025"/>
            <a:ext cx="518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Graph (or Network) </a:t>
            </a:r>
            <a:endParaRPr>
              <a:solidFill>
                <a:srgbClr val="1C4587"/>
              </a:solidFill>
            </a:endParaRPr>
          </a:p>
        </p:txBody>
      </p:sp>
      <p:sp>
        <p:nvSpPr>
          <p:cNvPr id="265" name="Google Shape;265;p47"/>
          <p:cNvSpPr txBox="1"/>
          <p:nvPr>
            <p:ph idx="1" type="body"/>
          </p:nvPr>
        </p:nvSpPr>
        <p:spPr>
          <a:xfrm>
            <a:off x="311700" y="1152475"/>
            <a:ext cx="497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 graph G is composed of two parts (V,E) where V is a set of nodes (vertices) and E is a set of edges (arcs, lines)</a:t>
            </a:r>
            <a:r>
              <a:rPr lang="en" sz="1700"/>
              <a: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 </a:t>
            </a:r>
            <a:r>
              <a:rPr b="1" lang="en" sz="1700"/>
              <a:t>edge </a:t>
            </a:r>
            <a:r>
              <a:rPr lang="en" sz="1700"/>
              <a:t>is a pair (x,y), where x and y belong to V.</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An </a:t>
            </a:r>
            <a:r>
              <a:rPr b="1" lang="en" sz="1700"/>
              <a:t>undirected graph</a:t>
            </a:r>
            <a:r>
              <a:rPr lang="en" sz="1700"/>
              <a:t> is a graph in which edges do not have direction. The nodes are unordered pairs in the definition of every edge.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 </a:t>
            </a:r>
            <a:r>
              <a:rPr b="1" lang="en" sz="1700"/>
              <a:t>directed graph</a:t>
            </a:r>
            <a:r>
              <a:rPr lang="en" sz="1700"/>
              <a:t> is a graph in which an edge has a direction. The nodes are ordered pairs in the definition of every edge.</a:t>
            </a:r>
            <a:endParaRPr sz="1700"/>
          </a:p>
        </p:txBody>
      </p:sp>
      <p:sp>
        <p:nvSpPr>
          <p:cNvPr id="266" name="Google Shape;266;p47"/>
          <p:cNvSpPr/>
          <p:nvPr/>
        </p:nvSpPr>
        <p:spPr>
          <a:xfrm>
            <a:off x="5992200" y="1222625"/>
            <a:ext cx="710700" cy="71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47"/>
          <p:cNvSpPr/>
          <p:nvPr/>
        </p:nvSpPr>
        <p:spPr>
          <a:xfrm>
            <a:off x="7886125" y="1222625"/>
            <a:ext cx="710700" cy="71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8" name="Google Shape;268;p47"/>
          <p:cNvCxnSpPr>
            <a:stCxn id="266" idx="6"/>
            <a:endCxn id="267" idx="2"/>
          </p:cNvCxnSpPr>
          <p:nvPr/>
        </p:nvCxnSpPr>
        <p:spPr>
          <a:xfrm>
            <a:off x="6702900" y="1577975"/>
            <a:ext cx="1183200" cy="0"/>
          </a:xfrm>
          <a:prstGeom prst="straightConnector1">
            <a:avLst/>
          </a:prstGeom>
          <a:noFill/>
          <a:ln cap="flat" cmpd="sng" w="9525">
            <a:solidFill>
              <a:schemeClr val="dk2"/>
            </a:solidFill>
            <a:prstDash val="solid"/>
            <a:round/>
            <a:headEnd len="med" w="med" type="none"/>
            <a:tailEnd len="med" w="med" type="none"/>
          </a:ln>
        </p:spPr>
      </p:cxnSp>
      <p:sp>
        <p:nvSpPr>
          <p:cNvPr id="269" name="Google Shape;269;p47"/>
          <p:cNvSpPr txBox="1"/>
          <p:nvPr/>
        </p:nvSpPr>
        <p:spPr>
          <a:xfrm>
            <a:off x="5752125" y="1990325"/>
            <a:ext cx="1071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node</a:t>
            </a:r>
            <a:endParaRPr sz="1800">
              <a:solidFill>
                <a:schemeClr val="dk2"/>
              </a:solidFill>
            </a:endParaRPr>
          </a:p>
          <a:p>
            <a:pPr indent="0" lvl="0" marL="0" rtl="0" algn="ctr">
              <a:spcBef>
                <a:spcPts val="0"/>
              </a:spcBef>
              <a:spcAft>
                <a:spcPts val="0"/>
              </a:spcAft>
              <a:buNone/>
            </a:pPr>
            <a:r>
              <a:rPr lang="en" sz="1800">
                <a:solidFill>
                  <a:schemeClr val="dk2"/>
                </a:solidFill>
              </a:rPr>
              <a:t>(vertex)</a:t>
            </a:r>
            <a:endParaRPr sz="1800">
              <a:solidFill>
                <a:schemeClr val="dk2"/>
              </a:solidFill>
            </a:endParaRPr>
          </a:p>
        </p:txBody>
      </p:sp>
      <p:sp>
        <p:nvSpPr>
          <p:cNvPr id="270" name="Google Shape;270;p47"/>
          <p:cNvSpPr txBox="1"/>
          <p:nvPr/>
        </p:nvSpPr>
        <p:spPr>
          <a:xfrm>
            <a:off x="6663400" y="1208525"/>
            <a:ext cx="134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un</a:t>
            </a:r>
            <a:r>
              <a:rPr lang="en" sz="1800">
                <a:solidFill>
                  <a:schemeClr val="dk2"/>
                </a:solidFill>
              </a:rPr>
              <a:t>directed</a:t>
            </a:r>
            <a:r>
              <a:rPr lang="en" sz="1800">
                <a:solidFill>
                  <a:schemeClr val="dk2"/>
                </a:solidFill>
              </a:rPr>
              <a:t> edge</a:t>
            </a:r>
            <a:endParaRPr sz="1800">
              <a:solidFill>
                <a:schemeClr val="dk2"/>
              </a:solidFill>
            </a:endParaRPr>
          </a:p>
        </p:txBody>
      </p:sp>
      <p:sp>
        <p:nvSpPr>
          <p:cNvPr id="271" name="Google Shape;271;p47"/>
          <p:cNvSpPr txBox="1"/>
          <p:nvPr/>
        </p:nvSpPr>
        <p:spPr>
          <a:xfrm>
            <a:off x="7683475" y="1990325"/>
            <a:ext cx="1116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800">
                <a:solidFill>
                  <a:schemeClr val="dk2"/>
                </a:solidFill>
              </a:rPr>
              <a:t>node</a:t>
            </a:r>
            <a:endParaRPr sz="1800">
              <a:solidFill>
                <a:schemeClr val="dk2"/>
              </a:solidFill>
            </a:endParaRPr>
          </a:p>
          <a:p>
            <a:pPr indent="0" lvl="0" marL="0" rtl="0" algn="ctr">
              <a:spcBef>
                <a:spcPts val="0"/>
              </a:spcBef>
              <a:spcAft>
                <a:spcPts val="0"/>
              </a:spcAft>
              <a:buClr>
                <a:schemeClr val="dk1"/>
              </a:buClr>
              <a:buSzPts val="1100"/>
              <a:buFont typeface="Arial"/>
              <a:buNone/>
            </a:pPr>
            <a:r>
              <a:rPr lang="en" sz="1800">
                <a:solidFill>
                  <a:schemeClr val="dk2"/>
                </a:solidFill>
              </a:rPr>
              <a:t>(vertex)</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72" name="Google Shape;272;p47"/>
          <p:cNvSpPr/>
          <p:nvPr/>
        </p:nvSpPr>
        <p:spPr>
          <a:xfrm>
            <a:off x="5867400" y="3329750"/>
            <a:ext cx="710700" cy="71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47"/>
          <p:cNvSpPr/>
          <p:nvPr/>
        </p:nvSpPr>
        <p:spPr>
          <a:xfrm>
            <a:off x="7761325" y="3329750"/>
            <a:ext cx="710700" cy="71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4" name="Google Shape;274;p47"/>
          <p:cNvCxnSpPr>
            <a:stCxn id="272" idx="6"/>
            <a:endCxn id="273" idx="2"/>
          </p:cNvCxnSpPr>
          <p:nvPr/>
        </p:nvCxnSpPr>
        <p:spPr>
          <a:xfrm>
            <a:off x="6578100" y="3685100"/>
            <a:ext cx="1183200" cy="0"/>
          </a:xfrm>
          <a:prstGeom prst="straightConnector1">
            <a:avLst/>
          </a:prstGeom>
          <a:noFill/>
          <a:ln cap="flat" cmpd="sng" w="9525">
            <a:solidFill>
              <a:schemeClr val="dk2"/>
            </a:solidFill>
            <a:prstDash val="solid"/>
            <a:round/>
            <a:headEnd len="med" w="med" type="none"/>
            <a:tailEnd len="med" w="med" type="triangle"/>
          </a:ln>
        </p:spPr>
      </p:cxnSp>
      <p:sp>
        <p:nvSpPr>
          <p:cNvPr id="275" name="Google Shape;275;p47"/>
          <p:cNvSpPr txBox="1"/>
          <p:nvPr/>
        </p:nvSpPr>
        <p:spPr>
          <a:xfrm>
            <a:off x="5627325" y="4097450"/>
            <a:ext cx="1071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node</a:t>
            </a:r>
            <a:endParaRPr sz="1800">
              <a:solidFill>
                <a:schemeClr val="dk2"/>
              </a:solidFill>
            </a:endParaRPr>
          </a:p>
          <a:p>
            <a:pPr indent="0" lvl="0" marL="0" rtl="0" algn="ctr">
              <a:spcBef>
                <a:spcPts val="0"/>
              </a:spcBef>
              <a:spcAft>
                <a:spcPts val="0"/>
              </a:spcAft>
              <a:buNone/>
            </a:pPr>
            <a:r>
              <a:rPr lang="en" sz="1800">
                <a:solidFill>
                  <a:schemeClr val="dk2"/>
                </a:solidFill>
              </a:rPr>
              <a:t>(vertex)</a:t>
            </a:r>
            <a:endParaRPr sz="1800">
              <a:solidFill>
                <a:schemeClr val="dk2"/>
              </a:solidFill>
            </a:endParaRPr>
          </a:p>
        </p:txBody>
      </p:sp>
      <p:sp>
        <p:nvSpPr>
          <p:cNvPr id="276" name="Google Shape;276;p47"/>
          <p:cNvSpPr txBox="1"/>
          <p:nvPr/>
        </p:nvSpPr>
        <p:spPr>
          <a:xfrm>
            <a:off x="6578100" y="3315650"/>
            <a:ext cx="118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directed edge</a:t>
            </a:r>
            <a:endParaRPr sz="1800">
              <a:solidFill>
                <a:schemeClr val="dk2"/>
              </a:solidFill>
            </a:endParaRPr>
          </a:p>
        </p:txBody>
      </p:sp>
      <p:sp>
        <p:nvSpPr>
          <p:cNvPr id="277" name="Google Shape;277;p47"/>
          <p:cNvSpPr txBox="1"/>
          <p:nvPr/>
        </p:nvSpPr>
        <p:spPr>
          <a:xfrm>
            <a:off x="7558675" y="4097450"/>
            <a:ext cx="1116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node</a:t>
            </a:r>
            <a:endParaRPr sz="1800">
              <a:solidFill>
                <a:schemeClr val="dk2"/>
              </a:solidFill>
            </a:endParaRPr>
          </a:p>
          <a:p>
            <a:pPr indent="0" lvl="0" marL="0" rtl="0" algn="ctr">
              <a:spcBef>
                <a:spcPts val="0"/>
              </a:spcBef>
              <a:spcAft>
                <a:spcPts val="0"/>
              </a:spcAft>
              <a:buNone/>
            </a:pPr>
            <a:r>
              <a:rPr lang="en" sz="1800">
                <a:solidFill>
                  <a:schemeClr val="dk2"/>
                </a:solidFill>
              </a:rPr>
              <a:t>(vertex)</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Graphs</a:t>
            </a:r>
            <a:endParaRPr>
              <a:solidFill>
                <a:srgbClr val="1C4587"/>
              </a:solidFill>
            </a:endParaRPr>
          </a:p>
        </p:txBody>
      </p:sp>
      <p:sp>
        <p:nvSpPr>
          <p:cNvPr id="283" name="Google Shape;283;p48"/>
          <p:cNvSpPr txBox="1"/>
          <p:nvPr>
            <p:ph idx="1" type="body"/>
          </p:nvPr>
        </p:nvSpPr>
        <p:spPr>
          <a:xfrm>
            <a:off x="311700" y="1152475"/>
            <a:ext cx="440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Graphs can be used in various applications, such as computer networks, road maps, social networks, etc., to represent the connections between different entities.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graph data structure is amenable to specific types of analysis such as clustering, community detection, shortest path, page rank. </a:t>
            </a:r>
            <a:endParaRPr/>
          </a:p>
        </p:txBody>
      </p:sp>
      <p:pic>
        <p:nvPicPr>
          <p:cNvPr id="284" name="Google Shape;284;p48"/>
          <p:cNvPicPr preferRelativeResize="0"/>
          <p:nvPr/>
        </p:nvPicPr>
        <p:blipFill>
          <a:blip r:embed="rId3">
            <a:alphaModFix/>
          </a:blip>
          <a:stretch>
            <a:fillRect/>
          </a:stretch>
        </p:blipFill>
        <p:spPr>
          <a:xfrm>
            <a:off x="5838925" y="-48800"/>
            <a:ext cx="2307225" cy="2380300"/>
          </a:xfrm>
          <a:prstGeom prst="rect">
            <a:avLst/>
          </a:prstGeom>
          <a:noFill/>
          <a:ln>
            <a:noFill/>
          </a:ln>
        </p:spPr>
      </p:pic>
      <p:pic>
        <p:nvPicPr>
          <p:cNvPr id="285" name="Google Shape;285;p48"/>
          <p:cNvPicPr preferRelativeResize="0"/>
          <p:nvPr/>
        </p:nvPicPr>
        <p:blipFill>
          <a:blip r:embed="rId4">
            <a:alphaModFix/>
          </a:blip>
          <a:stretch>
            <a:fillRect/>
          </a:stretch>
        </p:blipFill>
        <p:spPr>
          <a:xfrm>
            <a:off x="5033644" y="2246175"/>
            <a:ext cx="3798650" cy="282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Knowledge Graphs</a:t>
            </a:r>
            <a:endParaRPr>
              <a:solidFill>
                <a:srgbClr val="1C4587"/>
              </a:solidFill>
            </a:endParaRPr>
          </a:p>
        </p:txBody>
      </p:sp>
      <p:sp>
        <p:nvSpPr>
          <p:cNvPr id="291" name="Google Shape;291;p49"/>
          <p:cNvSpPr txBox="1"/>
          <p:nvPr>
            <p:ph idx="1" type="body"/>
          </p:nvPr>
        </p:nvSpPr>
        <p:spPr>
          <a:xfrm>
            <a:off x="311700" y="1152475"/>
            <a:ext cx="443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 knowledge graph</a:t>
            </a:r>
            <a:r>
              <a:rPr lang="en"/>
              <a:t> is a type of graph designed specifically designed to </a:t>
            </a:r>
            <a:r>
              <a:rPr lang="en"/>
              <a:t>capture</a:t>
            </a:r>
            <a:r>
              <a:rPr lang="en"/>
              <a:t> the meaning (or semantics) of entities, their relationships and their attributes.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Unlike a basic graph, which could theoretically represent any kind of data in a network form, a knowledge graph is focused on </a:t>
            </a:r>
            <a:r>
              <a:rPr b="1" lang="en"/>
              <a:t>semantic knowledge representation</a:t>
            </a:r>
            <a:r>
              <a:rPr lang="en"/>
              <a:t>, enabling complex queries and reasoning about entities and their relationships.</a:t>
            </a:r>
            <a:endParaRPr/>
          </a:p>
        </p:txBody>
      </p:sp>
      <p:pic>
        <p:nvPicPr>
          <p:cNvPr id="292" name="Google Shape;292;p49"/>
          <p:cNvPicPr preferRelativeResize="0"/>
          <p:nvPr/>
        </p:nvPicPr>
        <p:blipFill rotWithShape="1">
          <a:blip r:embed="rId3">
            <a:alphaModFix/>
          </a:blip>
          <a:srcRect b="0" l="0" r="0" t="0"/>
          <a:stretch/>
        </p:blipFill>
        <p:spPr>
          <a:xfrm>
            <a:off x="4901200" y="1414525"/>
            <a:ext cx="4049874" cy="2409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35" name="Google Shape;135;p32"/>
          <p:cNvSpPr txBox="1"/>
          <p:nvPr/>
        </p:nvSpPr>
        <p:spPr>
          <a:xfrm>
            <a:off x="1943850" y="1706575"/>
            <a:ext cx="4771200" cy="264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rPr>
              <a:t>© 2024 by Michel Dumontier and the Institute of Data Science at Maastricht University is licensed under Attribution 4.0 International</a:t>
            </a:r>
            <a:endParaRPr sz="1000">
              <a:solidFill>
                <a:schemeClr val="dk1"/>
              </a:solidFill>
            </a:endParaRPr>
          </a:p>
          <a:p>
            <a:pPr indent="0" lvl="0" marL="0" rtl="0" algn="l">
              <a:spcBef>
                <a:spcPts val="0"/>
              </a:spcBef>
              <a:spcAft>
                <a:spcPts val="0"/>
              </a:spcAft>
              <a:buNone/>
            </a:pPr>
            <a:r>
              <a:rPr lang="en" sz="1000">
                <a:solidFill>
                  <a:schemeClr val="dk1"/>
                </a:solidFill>
              </a:rPr>
              <a:t>To view a copy of this license, visit </a:t>
            </a:r>
            <a:r>
              <a:rPr lang="en" sz="1000" u="sng">
                <a:solidFill>
                  <a:schemeClr val="hlink"/>
                </a:solidFill>
                <a:hlinkClick r:id="rId3"/>
              </a:rPr>
              <a:t>http://creativecommons.org/licenses/by/4.0/</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rPr lang="en" sz="1100"/>
              <a:t>This license requires that reusers give credit to the creator. It allows reusers to distribute, remix, adapt, and build upon the material in any medium or format, even for commercial purposes.</a:t>
            </a:r>
            <a:endParaRPr sz="1100"/>
          </a:p>
          <a:p>
            <a:pPr indent="0" lvl="0" marL="0" rtl="0" algn="l">
              <a:lnSpc>
                <a:spcPct val="115000"/>
              </a:lnSpc>
              <a:spcBef>
                <a:spcPts val="1200"/>
              </a:spcBef>
              <a:spcAft>
                <a:spcPts val="0"/>
              </a:spcAft>
              <a:buClr>
                <a:schemeClr val="dk1"/>
              </a:buClr>
              <a:buSzPts val="1100"/>
              <a:buFont typeface="Arial"/>
              <a:buNone/>
            </a:pPr>
            <a:r>
              <a:rPr lang="en" sz="1100"/>
              <a:t>id: KEN4256_L1</a:t>
            </a:r>
            <a:endParaRPr sz="1100"/>
          </a:p>
          <a:p>
            <a:pPr indent="0" lvl="0" marL="0" rtl="0" algn="l">
              <a:lnSpc>
                <a:spcPct val="115000"/>
              </a:lnSpc>
              <a:spcBef>
                <a:spcPts val="0"/>
              </a:spcBef>
              <a:spcAft>
                <a:spcPts val="0"/>
              </a:spcAft>
              <a:buClr>
                <a:schemeClr val="dk1"/>
              </a:buClr>
              <a:buSzPts val="1100"/>
              <a:buFont typeface="Arial"/>
              <a:buNone/>
            </a:pPr>
            <a:r>
              <a:rPr lang="en" sz="1100"/>
              <a:t>version: 1.2024.0</a:t>
            </a:r>
            <a:endParaRPr sz="1100"/>
          </a:p>
          <a:p>
            <a:pPr indent="0" lvl="0" marL="0" rtl="0" algn="l">
              <a:lnSpc>
                <a:spcPct val="115000"/>
              </a:lnSpc>
              <a:spcBef>
                <a:spcPts val="0"/>
              </a:spcBef>
              <a:spcAft>
                <a:spcPts val="0"/>
              </a:spcAft>
              <a:buClr>
                <a:schemeClr val="dk1"/>
              </a:buClr>
              <a:buSzPts val="1100"/>
              <a:buFont typeface="Arial"/>
              <a:buNone/>
            </a:pPr>
            <a:r>
              <a:rPr lang="en" sz="1100"/>
              <a:t>created: January 8, 2019</a:t>
            </a:r>
            <a:endParaRPr sz="1100"/>
          </a:p>
          <a:p>
            <a:pPr indent="0" lvl="0" marL="0" rtl="0" algn="l">
              <a:lnSpc>
                <a:spcPct val="115000"/>
              </a:lnSpc>
              <a:spcBef>
                <a:spcPts val="0"/>
              </a:spcBef>
              <a:spcAft>
                <a:spcPts val="0"/>
              </a:spcAft>
              <a:buClr>
                <a:schemeClr val="dk1"/>
              </a:buClr>
              <a:buSzPts val="1100"/>
              <a:buFont typeface="Arial"/>
              <a:buNone/>
            </a:pPr>
            <a:r>
              <a:rPr lang="en" sz="1100"/>
              <a:t>last modified: March 26, 2024</a:t>
            </a:r>
            <a:endParaRPr sz="1100"/>
          </a:p>
          <a:p>
            <a:pPr indent="0" lvl="0" marL="0" rtl="0" algn="l">
              <a:lnSpc>
                <a:spcPct val="115000"/>
              </a:lnSpc>
              <a:spcBef>
                <a:spcPts val="0"/>
              </a:spcBef>
              <a:spcAft>
                <a:spcPts val="0"/>
              </a:spcAft>
              <a:buNone/>
            </a:pPr>
            <a:r>
              <a:rPr lang="en" sz="1100"/>
              <a:t>published on: </a:t>
            </a:r>
            <a:r>
              <a:rPr lang="en" sz="1100"/>
              <a:t>March 26</a:t>
            </a:r>
            <a:r>
              <a:rPr lang="en" sz="1100"/>
              <a:t>, 2024</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0"/>
          <p:cNvPicPr preferRelativeResize="0"/>
          <p:nvPr/>
        </p:nvPicPr>
        <p:blipFill rotWithShape="1">
          <a:blip r:embed="rId3">
            <a:alphaModFix/>
          </a:blip>
          <a:srcRect b="0" l="0" r="0" t="0"/>
          <a:stretch/>
        </p:blipFill>
        <p:spPr>
          <a:xfrm>
            <a:off x="4198325" y="2156220"/>
            <a:ext cx="747350" cy="831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51"/>
          <p:cNvPicPr preferRelativeResize="0"/>
          <p:nvPr/>
        </p:nvPicPr>
        <p:blipFill rotWithShape="1">
          <a:blip r:embed="rId3">
            <a:alphaModFix/>
          </a:blip>
          <a:srcRect b="0" l="0" r="0" t="0"/>
          <a:stretch/>
        </p:blipFill>
        <p:spPr>
          <a:xfrm>
            <a:off x="1679625" y="2052845"/>
            <a:ext cx="747350" cy="831050"/>
          </a:xfrm>
          <a:prstGeom prst="rect">
            <a:avLst/>
          </a:prstGeom>
          <a:noFill/>
          <a:ln>
            <a:noFill/>
          </a:ln>
        </p:spPr>
      </p:pic>
      <p:sp>
        <p:nvSpPr>
          <p:cNvPr id="303" name="Google Shape;303;p51"/>
          <p:cNvSpPr txBox="1"/>
          <p:nvPr/>
        </p:nvSpPr>
        <p:spPr>
          <a:xfrm>
            <a:off x="2965525" y="2237525"/>
            <a:ext cx="3402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Bob</a:t>
            </a:r>
            <a:r>
              <a:rPr b="0" i="0" lang="en" sz="1800" u="none" cap="none" strike="noStrike">
                <a:solidFill>
                  <a:srgbClr val="674EA7"/>
                </a:solidFill>
                <a:latin typeface="Arial"/>
                <a:ea typeface="Arial"/>
                <a:cs typeface="Arial"/>
                <a:sym typeface="Arial"/>
              </a:rPr>
              <a:t> </a:t>
            </a:r>
            <a:r>
              <a:rPr b="0" i="0" lang="en" sz="1800" u="none" cap="none" strike="noStrike">
                <a:solidFill>
                  <a:srgbClr val="000000"/>
                </a:solidFill>
                <a:latin typeface="Arial"/>
                <a:ea typeface="Arial"/>
                <a:cs typeface="Arial"/>
                <a:sym typeface="Arial"/>
              </a:rPr>
              <a:t>is an </a:t>
            </a:r>
            <a:r>
              <a:rPr b="1" i="0" lang="en" sz="1800" u="none" cap="none" strike="noStrike">
                <a:solidFill>
                  <a:srgbClr val="CC0000"/>
                </a:solidFill>
                <a:latin typeface="Arial"/>
                <a:ea typeface="Arial"/>
                <a:cs typeface="Arial"/>
                <a:sym typeface="Arial"/>
              </a:rPr>
              <a:t>Entity </a:t>
            </a:r>
            <a:endParaRPr b="1" i="0" sz="1800" u="none" cap="none" strike="noStrike">
              <a:solidFill>
                <a:srgbClr val="CC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(aka Thing aka Individual)</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2"/>
          <p:cNvPicPr preferRelativeResize="0"/>
          <p:nvPr/>
        </p:nvPicPr>
        <p:blipFill rotWithShape="1">
          <a:blip r:embed="rId3">
            <a:alphaModFix/>
          </a:blip>
          <a:srcRect b="0" l="0" r="0" t="0"/>
          <a:stretch/>
        </p:blipFill>
        <p:spPr>
          <a:xfrm>
            <a:off x="613925" y="1966350"/>
            <a:ext cx="1741475" cy="1359775"/>
          </a:xfrm>
          <a:prstGeom prst="rect">
            <a:avLst/>
          </a:prstGeom>
          <a:noFill/>
          <a:ln>
            <a:noFill/>
          </a:ln>
        </p:spPr>
      </p:pic>
      <p:sp>
        <p:nvSpPr>
          <p:cNvPr id="309" name="Google Shape;309;p52"/>
          <p:cNvSpPr txBox="1"/>
          <p:nvPr/>
        </p:nvSpPr>
        <p:spPr>
          <a:xfrm>
            <a:off x="3098925" y="1168588"/>
            <a:ext cx="53403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Bob </a:t>
            </a:r>
            <a:r>
              <a:rPr b="0" i="0" lang="en" sz="1800" u="none" cap="none" strike="noStrike">
                <a:solidFill>
                  <a:srgbClr val="000000"/>
                </a:solidFill>
                <a:latin typeface="Arial"/>
                <a:ea typeface="Arial"/>
                <a:cs typeface="Arial"/>
                <a:sym typeface="Arial"/>
              </a:rPr>
              <a:t>is a </a:t>
            </a:r>
            <a:r>
              <a:rPr b="1" i="0" lang="en" sz="1800" u="none" cap="none" strike="noStrike">
                <a:solidFill>
                  <a:srgbClr val="FF9900"/>
                </a:solidFill>
                <a:latin typeface="Arial"/>
                <a:ea typeface="Arial"/>
                <a:cs typeface="Arial"/>
                <a:sym typeface="Arial"/>
              </a:rPr>
              <a:t>Person</a:t>
            </a:r>
            <a:endParaRPr b="1" i="0" sz="18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9900"/>
                </a:solidFill>
                <a:latin typeface="Arial"/>
                <a:ea typeface="Arial"/>
                <a:cs typeface="Arial"/>
                <a:sym typeface="Arial"/>
              </a:rPr>
              <a:t>Person</a:t>
            </a:r>
            <a:r>
              <a:rPr b="1" i="0" lang="en" sz="1800" u="none" cap="none" strike="noStrike">
                <a:solidFill>
                  <a:srgbClr val="073763"/>
                </a:solidFill>
                <a:latin typeface="Arial"/>
                <a:ea typeface="Arial"/>
                <a:cs typeface="Arial"/>
                <a:sym typeface="Arial"/>
              </a:rPr>
              <a:t> </a:t>
            </a:r>
            <a:r>
              <a:rPr b="0" i="0" lang="en" sz="1800" u="none" cap="none" strike="noStrike">
                <a:solidFill>
                  <a:srgbClr val="000000"/>
                </a:solidFill>
                <a:latin typeface="Arial"/>
                <a:ea typeface="Arial"/>
                <a:cs typeface="Arial"/>
                <a:sym typeface="Arial"/>
              </a:rPr>
              <a:t>is a </a:t>
            </a:r>
            <a:r>
              <a:rPr b="1" i="0" lang="en" sz="1800" u="none" cap="none" strike="noStrike">
                <a:solidFill>
                  <a:srgbClr val="CC0000"/>
                </a:solidFill>
                <a:latin typeface="Arial"/>
                <a:ea typeface="Arial"/>
                <a:cs typeface="Arial"/>
                <a:sym typeface="Arial"/>
              </a:rPr>
              <a:t>Type </a:t>
            </a:r>
            <a:r>
              <a:rPr b="0" i="0" lang="en" sz="1800" u="none" cap="none" strike="noStrike">
                <a:solidFill>
                  <a:srgbClr val="000000"/>
                </a:solidFill>
                <a:latin typeface="Arial"/>
                <a:ea typeface="Arial"/>
                <a:cs typeface="Arial"/>
                <a:sym typeface="Arial"/>
              </a:rPr>
              <a:t>(aka </a:t>
            </a:r>
            <a:r>
              <a:rPr b="1" i="0" lang="en" sz="1800" u="none" cap="none" strike="noStrike">
                <a:solidFill>
                  <a:srgbClr val="000000"/>
                </a:solidFill>
                <a:latin typeface="Arial"/>
                <a:ea typeface="Arial"/>
                <a:cs typeface="Arial"/>
                <a:sym typeface="Arial"/>
              </a:rPr>
              <a:t>class</a:t>
            </a:r>
            <a:r>
              <a:rPr b="0" i="0" lang="en" sz="1800" u="none" cap="none" strike="noStrike">
                <a:solidFill>
                  <a:srgbClr val="000000"/>
                </a:solidFill>
                <a:latin typeface="Arial"/>
                <a:ea typeface="Arial"/>
                <a:cs typeface="Arial"/>
                <a:sym typeface="Arial"/>
              </a:rPr>
              <a:t>, </a:t>
            </a:r>
            <a:r>
              <a:rPr b="1" i="0" lang="en" sz="1800" u="none" cap="none" strike="noStrike">
                <a:solidFill>
                  <a:srgbClr val="000000"/>
                </a:solidFill>
                <a:latin typeface="Arial"/>
                <a:ea typeface="Arial"/>
                <a:cs typeface="Arial"/>
                <a:sym typeface="Arial"/>
              </a:rPr>
              <a:t>category</a:t>
            </a:r>
            <a:r>
              <a:rPr b="0" i="0" lang="en"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“is a” is a </a:t>
            </a:r>
            <a:r>
              <a:rPr b="1" i="0" lang="en" sz="1800" u="none" cap="none" strike="noStrike">
                <a:solidFill>
                  <a:srgbClr val="CC0000"/>
                </a:solidFill>
                <a:latin typeface="Arial"/>
                <a:ea typeface="Arial"/>
                <a:cs typeface="Arial"/>
                <a:sym typeface="Arial"/>
              </a:rPr>
              <a:t>Relation </a:t>
            </a:r>
            <a:r>
              <a:rPr b="0" i="0" lang="en" sz="1800" u="none" cap="none" strike="noStrike">
                <a:solidFill>
                  <a:srgbClr val="000000"/>
                </a:solidFill>
                <a:latin typeface="Arial"/>
                <a:ea typeface="Arial"/>
                <a:cs typeface="Arial"/>
                <a:sym typeface="Arial"/>
              </a:rPr>
              <a:t>(aka </a:t>
            </a:r>
            <a:r>
              <a:rPr b="1" i="0" lang="en" sz="1800" u="none" cap="none" strike="noStrike">
                <a:solidFill>
                  <a:srgbClr val="000000"/>
                </a:solidFill>
                <a:latin typeface="Arial"/>
                <a:ea typeface="Arial"/>
                <a:cs typeface="Arial"/>
                <a:sym typeface="Arial"/>
              </a:rPr>
              <a:t>property, predicate</a:t>
            </a:r>
            <a:r>
              <a:rPr b="0" i="0" lang="en"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Bob </a:t>
            </a:r>
            <a:r>
              <a:rPr b="0" i="0" lang="en" sz="1800" u="none" cap="none" strike="noStrike">
                <a:solidFill>
                  <a:srgbClr val="000000"/>
                </a:solidFill>
                <a:latin typeface="Arial"/>
                <a:ea typeface="Arial"/>
                <a:cs typeface="Arial"/>
                <a:sym typeface="Arial"/>
              </a:rPr>
              <a:t>is </a:t>
            </a:r>
            <a:r>
              <a:rPr b="1" i="0" lang="en" sz="1800" u="none" cap="none" strike="noStrike">
                <a:solidFill>
                  <a:srgbClr val="980000"/>
                </a:solidFill>
                <a:latin typeface="Arial"/>
                <a:ea typeface="Arial"/>
                <a:cs typeface="Arial"/>
                <a:sym typeface="Arial"/>
              </a:rPr>
              <a:t>an instance of</a:t>
            </a:r>
            <a:r>
              <a:rPr b="0" i="0" lang="en" sz="1800" u="none" cap="none" strike="noStrike">
                <a:solidFill>
                  <a:srgbClr val="000000"/>
                </a:solidFill>
                <a:latin typeface="Arial"/>
                <a:ea typeface="Arial"/>
                <a:cs typeface="Arial"/>
                <a:sym typeface="Arial"/>
              </a:rPr>
              <a:t> the </a:t>
            </a:r>
            <a:r>
              <a:rPr b="1" i="0" lang="en" sz="1800" u="none" cap="none" strike="noStrike">
                <a:solidFill>
                  <a:srgbClr val="CC0000"/>
                </a:solidFill>
                <a:latin typeface="Arial"/>
                <a:ea typeface="Arial"/>
                <a:cs typeface="Arial"/>
                <a:sym typeface="Arial"/>
              </a:rPr>
              <a:t>Type </a:t>
            </a:r>
            <a:r>
              <a:rPr b="1" i="0" lang="en" sz="1800" u="none" cap="none" strike="noStrike">
                <a:solidFill>
                  <a:srgbClr val="FF9900"/>
                </a:solidFill>
                <a:latin typeface="Arial"/>
                <a:ea typeface="Arial"/>
                <a:cs typeface="Arial"/>
                <a:sym typeface="Arial"/>
              </a:rPr>
              <a:t>Person</a:t>
            </a:r>
            <a:endParaRPr b="1" i="0" sz="18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dk1"/>
                </a:solidFill>
                <a:latin typeface="Arial"/>
                <a:ea typeface="Arial"/>
                <a:cs typeface="Arial"/>
                <a:sym typeface="Arial"/>
              </a:rPr>
              <a:t>Bob </a:t>
            </a:r>
            <a:r>
              <a:rPr b="0" i="0" lang="en" sz="1800" u="none" cap="none" strike="noStrike">
                <a:solidFill>
                  <a:schemeClr val="dk1"/>
                </a:solidFill>
                <a:latin typeface="Arial"/>
                <a:ea typeface="Arial"/>
                <a:cs typeface="Arial"/>
                <a:sym typeface="Arial"/>
              </a:rPr>
              <a:t>is </a:t>
            </a:r>
            <a:r>
              <a:rPr b="1" i="0" lang="en" sz="1800" u="none" cap="none" strike="noStrike">
                <a:solidFill>
                  <a:srgbClr val="980000"/>
                </a:solidFill>
                <a:latin typeface="Arial"/>
                <a:ea typeface="Arial"/>
                <a:cs typeface="Arial"/>
                <a:sym typeface="Arial"/>
              </a:rPr>
              <a:t>an Individual</a:t>
            </a:r>
            <a:endParaRPr b="1" i="0" sz="1800" u="none" cap="none" strike="noStrike">
              <a:solidFill>
                <a:srgbClr val="FF99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99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3"/>
          <p:cNvPicPr preferRelativeResize="0"/>
          <p:nvPr/>
        </p:nvPicPr>
        <p:blipFill rotWithShape="1">
          <a:blip r:embed="rId3">
            <a:alphaModFix/>
          </a:blip>
          <a:srcRect b="0" l="0" r="0" t="0"/>
          <a:stretch/>
        </p:blipFill>
        <p:spPr>
          <a:xfrm>
            <a:off x="518850" y="1452913"/>
            <a:ext cx="1872825" cy="2139525"/>
          </a:xfrm>
          <a:prstGeom prst="rect">
            <a:avLst/>
          </a:prstGeom>
          <a:noFill/>
          <a:ln>
            <a:noFill/>
          </a:ln>
        </p:spPr>
      </p:pic>
      <p:sp>
        <p:nvSpPr>
          <p:cNvPr id="315" name="Google Shape;315;p53"/>
          <p:cNvSpPr txBox="1"/>
          <p:nvPr/>
        </p:nvSpPr>
        <p:spPr>
          <a:xfrm>
            <a:off x="3339075" y="1294000"/>
            <a:ext cx="43593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Alice </a:t>
            </a:r>
            <a:r>
              <a:rPr b="0" i="0" lang="en" sz="1800" u="none" cap="none" strike="noStrike">
                <a:solidFill>
                  <a:srgbClr val="000000"/>
                </a:solidFill>
                <a:latin typeface="Arial"/>
                <a:ea typeface="Arial"/>
                <a:cs typeface="Arial"/>
                <a:sym typeface="Arial"/>
              </a:rPr>
              <a:t>is a </a:t>
            </a:r>
            <a:r>
              <a:rPr b="1" i="0" lang="en" sz="1800" u="none" cap="none" strike="noStrike">
                <a:solidFill>
                  <a:srgbClr val="1C4587"/>
                </a:solidFill>
                <a:latin typeface="Arial"/>
                <a:ea typeface="Arial"/>
                <a:cs typeface="Arial"/>
                <a:sym typeface="Arial"/>
              </a:rPr>
              <a:t>Person</a:t>
            </a:r>
            <a:endParaRPr b="1" i="0" sz="1800" u="none" cap="none" strike="noStrike">
              <a:solidFill>
                <a:srgbClr val="1C458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dk1"/>
                </a:solidFill>
                <a:latin typeface="Arial"/>
                <a:ea typeface="Arial"/>
                <a:cs typeface="Arial"/>
                <a:sym typeface="Arial"/>
              </a:rPr>
              <a:t>Alice </a:t>
            </a:r>
            <a:r>
              <a:rPr b="0" i="0" lang="en" sz="1800" u="none" cap="none" strike="noStrike">
                <a:solidFill>
                  <a:schemeClr val="dk1"/>
                </a:solidFill>
                <a:latin typeface="Arial"/>
                <a:ea typeface="Arial"/>
                <a:cs typeface="Arial"/>
                <a:sym typeface="Arial"/>
              </a:rPr>
              <a:t>is an </a:t>
            </a:r>
            <a:r>
              <a:rPr b="1" i="0" lang="en" sz="1800" u="none" cap="none" strike="noStrike">
                <a:solidFill>
                  <a:srgbClr val="CC0000"/>
                </a:solidFill>
                <a:latin typeface="Arial"/>
                <a:ea typeface="Arial"/>
                <a:cs typeface="Arial"/>
                <a:sym typeface="Arial"/>
              </a:rPr>
              <a:t>Instance of</a:t>
            </a:r>
            <a:r>
              <a:rPr b="0" i="0" lang="en" sz="1800" u="none" cap="none" strike="noStrike">
                <a:solidFill>
                  <a:schemeClr val="dk1"/>
                </a:solidFill>
                <a:latin typeface="Arial"/>
                <a:ea typeface="Arial"/>
                <a:cs typeface="Arial"/>
                <a:sym typeface="Arial"/>
              </a:rPr>
              <a:t> </a:t>
            </a:r>
            <a:r>
              <a:rPr b="1" i="0" lang="en" sz="1800" u="none" cap="none" strike="noStrike">
                <a:solidFill>
                  <a:srgbClr val="1C4587"/>
                </a:solidFill>
                <a:latin typeface="Arial"/>
                <a:ea typeface="Arial"/>
                <a:cs typeface="Arial"/>
                <a:sym typeface="Arial"/>
              </a:rPr>
              <a:t>Person</a:t>
            </a:r>
            <a:endParaRPr b="1" i="0" sz="1800" u="none" cap="none" strike="noStrike">
              <a:solidFill>
                <a:srgbClr val="1C458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Bob </a:t>
            </a:r>
            <a:r>
              <a:rPr b="0" i="0" lang="en" sz="1800" u="none" cap="none" strike="noStrike">
                <a:solidFill>
                  <a:srgbClr val="000000"/>
                </a:solidFill>
                <a:latin typeface="Arial"/>
                <a:ea typeface="Arial"/>
                <a:cs typeface="Arial"/>
                <a:sym typeface="Arial"/>
              </a:rPr>
              <a:t>is a friend of </a:t>
            </a:r>
            <a:r>
              <a:rPr b="1" i="0" lang="en" sz="1800" u="none" cap="none" strike="noStrike">
                <a:solidFill>
                  <a:srgbClr val="000000"/>
                </a:solidFill>
                <a:latin typeface="Arial"/>
                <a:ea typeface="Arial"/>
                <a:cs typeface="Arial"/>
                <a:sym typeface="Arial"/>
              </a:rPr>
              <a:t>Alice</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“is a friend of” is a </a:t>
            </a:r>
            <a:r>
              <a:rPr b="1" i="0" lang="en" sz="1800" u="none" cap="none" strike="noStrike">
                <a:solidFill>
                  <a:srgbClr val="CC0000"/>
                </a:solidFill>
                <a:latin typeface="Arial"/>
                <a:ea typeface="Arial"/>
                <a:cs typeface="Arial"/>
                <a:sym typeface="Arial"/>
              </a:rPr>
              <a:t>Relation</a:t>
            </a:r>
            <a:endParaRPr b="1" i="0" sz="1800" u="none" cap="none" strike="noStrike">
              <a:solidFill>
                <a:srgbClr val="CC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CC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the relation “is a friend of” </a:t>
            </a:r>
            <a:r>
              <a:rPr b="1" i="0" lang="en" sz="1800" u="none" cap="none" strike="noStrike">
                <a:solidFill>
                  <a:srgbClr val="000000"/>
                </a:solidFill>
                <a:latin typeface="Arial"/>
                <a:ea typeface="Arial"/>
                <a:cs typeface="Arial"/>
                <a:sym typeface="Arial"/>
              </a:rPr>
              <a:t>holds </a:t>
            </a:r>
            <a:r>
              <a:rPr b="0" i="0" lang="en" sz="1800" u="none" cap="none" strike="noStrike">
                <a:solidFill>
                  <a:srgbClr val="000000"/>
                </a:solidFill>
                <a:latin typeface="Arial"/>
                <a:ea typeface="Arial"/>
                <a:cs typeface="Arial"/>
                <a:sym typeface="Arial"/>
              </a:rPr>
              <a:t>between Bob and Alice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4"/>
          <p:cNvPicPr preferRelativeResize="0"/>
          <p:nvPr/>
        </p:nvPicPr>
        <p:blipFill rotWithShape="1">
          <a:blip r:embed="rId3">
            <a:alphaModFix/>
          </a:blip>
          <a:srcRect b="0" l="0" r="0" t="0"/>
          <a:stretch/>
        </p:blipFill>
        <p:spPr>
          <a:xfrm>
            <a:off x="527825" y="1428628"/>
            <a:ext cx="3144199" cy="2434425"/>
          </a:xfrm>
          <a:prstGeom prst="rect">
            <a:avLst/>
          </a:prstGeom>
          <a:noFill/>
          <a:ln>
            <a:noFill/>
          </a:ln>
        </p:spPr>
      </p:pic>
      <p:sp>
        <p:nvSpPr>
          <p:cNvPr id="321" name="Google Shape;321;p54"/>
          <p:cNvSpPr txBox="1"/>
          <p:nvPr/>
        </p:nvSpPr>
        <p:spPr>
          <a:xfrm>
            <a:off x="3939475" y="1175450"/>
            <a:ext cx="5027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434343"/>
                </a:solidFill>
                <a:latin typeface="Arial"/>
                <a:ea typeface="Arial"/>
                <a:cs typeface="Arial"/>
                <a:sym typeface="Arial"/>
              </a:rPr>
              <a:t>Bob </a:t>
            </a:r>
            <a:r>
              <a:rPr b="0" i="0" lang="en" sz="1800" u="none" cap="none" strike="noStrike">
                <a:solidFill>
                  <a:srgbClr val="000000"/>
                </a:solidFill>
                <a:latin typeface="Arial"/>
                <a:ea typeface="Arial"/>
                <a:cs typeface="Arial"/>
                <a:sym typeface="Arial"/>
              </a:rPr>
              <a:t>was born on </a:t>
            </a:r>
            <a:r>
              <a:rPr b="1" i="0" lang="en" sz="1800" u="none" cap="none" strike="noStrike">
                <a:solidFill>
                  <a:srgbClr val="000000"/>
                </a:solidFill>
                <a:latin typeface="Arial"/>
                <a:ea typeface="Arial"/>
                <a:cs typeface="Arial"/>
                <a:sym typeface="Arial"/>
              </a:rPr>
              <a:t>14 July 1990</a:t>
            </a:r>
            <a:endParaRPr b="1" i="1" sz="1800" u="none" cap="none" strike="noStrike">
              <a:solidFill>
                <a:srgbClr val="1C458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“was born on” is an </a:t>
            </a:r>
            <a:r>
              <a:rPr b="1" i="0" lang="en" sz="1800" u="none" cap="none" strike="noStrike">
                <a:solidFill>
                  <a:srgbClr val="CC0000"/>
                </a:solidFill>
                <a:latin typeface="Arial"/>
                <a:ea typeface="Arial"/>
                <a:cs typeface="Arial"/>
                <a:sym typeface="Arial"/>
              </a:rPr>
              <a:t>Attribute </a:t>
            </a:r>
            <a:r>
              <a:rPr b="1" i="0" lang="en" sz="1800" u="none" cap="none" strike="noStrike">
                <a:solidFill>
                  <a:srgbClr val="000000"/>
                </a:solidFill>
                <a:latin typeface="Arial"/>
                <a:ea typeface="Arial"/>
                <a:cs typeface="Arial"/>
                <a:sym typeface="Arial"/>
              </a:rPr>
              <a:t>(aka </a:t>
            </a:r>
            <a:r>
              <a:rPr b="1" i="0" lang="en" sz="1800" u="none" cap="none" strike="noStrike">
                <a:solidFill>
                  <a:srgbClr val="CC0000"/>
                </a:solidFill>
                <a:latin typeface="Arial"/>
                <a:ea typeface="Arial"/>
                <a:cs typeface="Arial"/>
                <a:sym typeface="Arial"/>
              </a:rPr>
              <a:t>Property</a:t>
            </a:r>
            <a:r>
              <a:rPr b="1" i="0" lang="en" sz="1800" u="none" cap="none" strike="noStrike">
                <a:solidFill>
                  <a:srgbClr val="000000"/>
                </a:solidFill>
                <a:latin typeface="Arial"/>
                <a:ea typeface="Arial"/>
                <a:cs typeface="Arial"/>
                <a:sym typeface="Arial"/>
              </a:rPr>
              <a:t>)</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 sz="1800" u="none" cap="none" strike="noStrike">
                <a:solidFill>
                  <a:srgbClr val="073763"/>
                </a:solidFill>
                <a:latin typeface="Arial"/>
                <a:ea typeface="Arial"/>
                <a:cs typeface="Arial"/>
                <a:sym typeface="Arial"/>
              </a:rPr>
              <a:t>14 July 1990 </a:t>
            </a:r>
            <a:r>
              <a:rPr b="0" i="0" lang="en" sz="1800" u="none" cap="none" strike="noStrike">
                <a:solidFill>
                  <a:srgbClr val="000000"/>
                </a:solidFill>
                <a:latin typeface="Arial"/>
                <a:ea typeface="Arial"/>
                <a:cs typeface="Arial"/>
                <a:sym typeface="Arial"/>
              </a:rPr>
              <a:t>is a </a:t>
            </a:r>
            <a:r>
              <a:rPr b="1" i="0" lang="en" sz="1800" u="none" cap="none" strike="noStrike">
                <a:solidFill>
                  <a:srgbClr val="073763"/>
                </a:solidFill>
                <a:latin typeface="Arial"/>
                <a:ea typeface="Arial"/>
                <a:cs typeface="Arial"/>
                <a:sym typeface="Arial"/>
              </a:rPr>
              <a:t>Date</a:t>
            </a:r>
            <a:endParaRPr b="1" i="0" sz="1800" u="none" cap="none" strike="noStrike">
              <a:solidFill>
                <a:srgbClr val="0737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A </a:t>
            </a:r>
            <a:r>
              <a:rPr b="1" i="0" lang="en" sz="1800" u="none" cap="none" strike="noStrike">
                <a:solidFill>
                  <a:srgbClr val="073763"/>
                </a:solidFill>
                <a:latin typeface="Arial"/>
                <a:ea typeface="Arial"/>
                <a:cs typeface="Arial"/>
                <a:sym typeface="Arial"/>
              </a:rPr>
              <a:t>Date </a:t>
            </a:r>
            <a:r>
              <a:rPr b="0" i="0" lang="en" sz="1800" u="none" cap="none" strike="noStrike">
                <a:solidFill>
                  <a:srgbClr val="000000"/>
                </a:solidFill>
                <a:latin typeface="Arial"/>
                <a:ea typeface="Arial"/>
                <a:cs typeface="Arial"/>
                <a:sym typeface="Arial"/>
              </a:rPr>
              <a:t>is a </a:t>
            </a:r>
            <a:r>
              <a:rPr b="1" i="0" lang="en" sz="1800" u="none" cap="none" strike="noStrike">
                <a:solidFill>
                  <a:srgbClr val="CC0000"/>
                </a:solidFill>
                <a:latin typeface="Arial"/>
                <a:ea typeface="Arial"/>
                <a:cs typeface="Arial"/>
                <a:sym typeface="Arial"/>
              </a:rPr>
              <a:t>Datatype </a:t>
            </a:r>
            <a:endParaRPr b="1" i="0" sz="1800" u="none" cap="none" strike="noStrike">
              <a:solidFill>
                <a:srgbClr val="CC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5"/>
          <p:cNvPicPr preferRelativeResize="0"/>
          <p:nvPr/>
        </p:nvPicPr>
        <p:blipFill rotWithShape="1">
          <a:blip r:embed="rId3">
            <a:alphaModFix/>
          </a:blip>
          <a:srcRect b="0" l="0" r="0" t="0"/>
          <a:stretch/>
        </p:blipFill>
        <p:spPr>
          <a:xfrm>
            <a:off x="1518600" y="711575"/>
            <a:ext cx="6421806" cy="3820975"/>
          </a:xfrm>
          <a:prstGeom prst="rect">
            <a:avLst/>
          </a:prstGeom>
          <a:noFill/>
          <a:ln>
            <a:noFill/>
          </a:ln>
        </p:spPr>
      </p:pic>
      <p:sp>
        <p:nvSpPr>
          <p:cNvPr id="327" name="Google Shape;327;p55"/>
          <p:cNvSpPr txBox="1"/>
          <p:nvPr/>
        </p:nvSpPr>
        <p:spPr>
          <a:xfrm>
            <a:off x="2587150" y="561400"/>
            <a:ext cx="7341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0B5394"/>
                </a:solidFill>
                <a:latin typeface="Arial"/>
                <a:ea typeface="Arial"/>
                <a:cs typeface="Arial"/>
                <a:sym typeface="Arial"/>
              </a:rPr>
              <a:t>entity</a:t>
            </a:r>
            <a:endParaRPr b="1" i="0" sz="1400" u="sng" cap="none" strike="noStrike">
              <a:solidFill>
                <a:srgbClr val="0B5394"/>
              </a:solidFill>
              <a:latin typeface="Arial"/>
              <a:ea typeface="Arial"/>
              <a:cs typeface="Arial"/>
              <a:sym typeface="Arial"/>
            </a:endParaRPr>
          </a:p>
        </p:txBody>
      </p:sp>
      <p:cxnSp>
        <p:nvCxnSpPr>
          <p:cNvPr id="328" name="Google Shape;328;p55"/>
          <p:cNvCxnSpPr>
            <a:stCxn id="327" idx="3"/>
          </p:cNvCxnSpPr>
          <p:nvPr/>
        </p:nvCxnSpPr>
        <p:spPr>
          <a:xfrm>
            <a:off x="3321250" y="711700"/>
            <a:ext cx="426000" cy="898500"/>
          </a:xfrm>
          <a:prstGeom prst="curvedConnector2">
            <a:avLst/>
          </a:prstGeom>
          <a:noFill/>
          <a:ln cap="flat" cmpd="sng" w="9525">
            <a:solidFill>
              <a:srgbClr val="1C4587"/>
            </a:solidFill>
            <a:prstDash val="solid"/>
            <a:round/>
            <a:headEnd len="sm" w="sm" type="none"/>
            <a:tailEnd len="med" w="med" type="triangle"/>
          </a:ln>
        </p:spPr>
      </p:cxnSp>
      <p:sp>
        <p:nvSpPr>
          <p:cNvPr id="329" name="Google Shape;329;p55"/>
          <p:cNvSpPr txBox="1"/>
          <p:nvPr/>
        </p:nvSpPr>
        <p:spPr>
          <a:xfrm>
            <a:off x="4061300" y="4532550"/>
            <a:ext cx="11496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FF9900"/>
                </a:solidFill>
                <a:latin typeface="Arial"/>
                <a:ea typeface="Arial"/>
                <a:cs typeface="Arial"/>
                <a:sym typeface="Arial"/>
              </a:rPr>
              <a:t>attribute</a:t>
            </a:r>
            <a:endParaRPr b="1" i="0" sz="1400" u="sng" cap="none" strike="noStrike">
              <a:solidFill>
                <a:srgbClr val="FF9900"/>
              </a:solidFill>
              <a:latin typeface="Arial"/>
              <a:ea typeface="Arial"/>
              <a:cs typeface="Arial"/>
              <a:sym typeface="Arial"/>
            </a:endParaRPr>
          </a:p>
        </p:txBody>
      </p:sp>
      <p:cxnSp>
        <p:nvCxnSpPr>
          <p:cNvPr id="330" name="Google Shape;330;p55"/>
          <p:cNvCxnSpPr>
            <a:stCxn id="329" idx="3"/>
          </p:cNvCxnSpPr>
          <p:nvPr/>
        </p:nvCxnSpPr>
        <p:spPr>
          <a:xfrm flipH="1" rot="10800000">
            <a:off x="5210900" y="4322850"/>
            <a:ext cx="271500" cy="360000"/>
          </a:xfrm>
          <a:prstGeom prst="curvedConnector2">
            <a:avLst/>
          </a:prstGeom>
          <a:noFill/>
          <a:ln cap="flat" cmpd="sng" w="9525">
            <a:solidFill>
              <a:srgbClr val="FF9900"/>
            </a:solidFill>
            <a:prstDash val="solid"/>
            <a:round/>
            <a:headEnd len="sm" w="sm" type="none"/>
            <a:tailEnd len="med" w="med" type="triangle"/>
          </a:ln>
        </p:spPr>
      </p:cxnSp>
      <p:sp>
        <p:nvSpPr>
          <p:cNvPr id="331" name="Google Shape;331;p55"/>
          <p:cNvSpPr txBox="1"/>
          <p:nvPr/>
        </p:nvSpPr>
        <p:spPr>
          <a:xfrm>
            <a:off x="2381200" y="1026125"/>
            <a:ext cx="11496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FF0000"/>
                </a:solidFill>
                <a:latin typeface="Arial"/>
                <a:ea typeface="Arial"/>
                <a:cs typeface="Arial"/>
                <a:sym typeface="Arial"/>
              </a:rPr>
              <a:t>relation</a:t>
            </a:r>
            <a:endParaRPr b="1" i="0" sz="1400" u="sng" cap="none" strike="noStrike">
              <a:solidFill>
                <a:srgbClr val="FF0000"/>
              </a:solidFill>
              <a:latin typeface="Arial"/>
              <a:ea typeface="Arial"/>
              <a:cs typeface="Arial"/>
              <a:sym typeface="Arial"/>
            </a:endParaRPr>
          </a:p>
        </p:txBody>
      </p:sp>
      <p:cxnSp>
        <p:nvCxnSpPr>
          <p:cNvPr id="332" name="Google Shape;332;p55"/>
          <p:cNvCxnSpPr>
            <a:stCxn id="331" idx="2"/>
          </p:cNvCxnSpPr>
          <p:nvPr/>
        </p:nvCxnSpPr>
        <p:spPr>
          <a:xfrm rot="5400000">
            <a:off x="2696350" y="1582775"/>
            <a:ext cx="515700" cy="3600"/>
          </a:xfrm>
          <a:prstGeom prst="curvedConnector3">
            <a:avLst>
              <a:gd fmla="val 50000" name="adj1"/>
            </a:avLst>
          </a:prstGeom>
          <a:noFill/>
          <a:ln cap="flat" cmpd="sng" w="9525">
            <a:solidFill>
              <a:srgbClr val="FF0000"/>
            </a:solidFill>
            <a:prstDash val="solid"/>
            <a:round/>
            <a:headEnd len="sm" w="sm" type="none"/>
            <a:tailEnd len="med" w="med" type="triangle"/>
          </a:ln>
        </p:spPr>
      </p:cxnSp>
      <p:cxnSp>
        <p:nvCxnSpPr>
          <p:cNvPr id="333" name="Google Shape;333;p55"/>
          <p:cNvCxnSpPr>
            <a:stCxn id="327" idx="1"/>
          </p:cNvCxnSpPr>
          <p:nvPr/>
        </p:nvCxnSpPr>
        <p:spPr>
          <a:xfrm flipH="1">
            <a:off x="2168950" y="711700"/>
            <a:ext cx="418200" cy="785400"/>
          </a:xfrm>
          <a:prstGeom prst="curvedConnector2">
            <a:avLst/>
          </a:prstGeom>
          <a:noFill/>
          <a:ln cap="flat" cmpd="sng" w="9525">
            <a:solidFill>
              <a:srgbClr val="1C4587"/>
            </a:solidFill>
            <a:prstDash val="solid"/>
            <a:round/>
            <a:headEnd len="sm" w="sm" type="none"/>
            <a:tailEnd len="med" w="med" type="triangle"/>
          </a:ln>
        </p:spPr>
      </p:cxnSp>
      <p:sp>
        <p:nvSpPr>
          <p:cNvPr id="334" name="Google Shape;334;p55"/>
          <p:cNvSpPr txBox="1"/>
          <p:nvPr/>
        </p:nvSpPr>
        <p:spPr>
          <a:xfrm>
            <a:off x="4666475" y="301150"/>
            <a:ext cx="7341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38761D"/>
                </a:solidFill>
                <a:latin typeface="Arial"/>
                <a:ea typeface="Arial"/>
                <a:cs typeface="Arial"/>
                <a:sym typeface="Arial"/>
              </a:rPr>
              <a:t>type</a:t>
            </a:r>
            <a:endParaRPr b="1" i="0" sz="1400" u="sng" cap="none" strike="noStrike">
              <a:solidFill>
                <a:srgbClr val="38761D"/>
              </a:solidFill>
              <a:latin typeface="Arial"/>
              <a:ea typeface="Arial"/>
              <a:cs typeface="Arial"/>
              <a:sym typeface="Arial"/>
            </a:endParaRPr>
          </a:p>
        </p:txBody>
      </p:sp>
      <p:cxnSp>
        <p:nvCxnSpPr>
          <p:cNvPr id="335" name="Google Shape;335;p55"/>
          <p:cNvCxnSpPr>
            <a:stCxn id="334" idx="2"/>
          </p:cNvCxnSpPr>
          <p:nvPr/>
        </p:nvCxnSpPr>
        <p:spPr>
          <a:xfrm rot="5400000">
            <a:off x="4690325" y="608350"/>
            <a:ext cx="349800" cy="336600"/>
          </a:xfrm>
          <a:prstGeom prst="curvedConnector3">
            <a:avLst>
              <a:gd fmla="val 50000" name="adj1"/>
            </a:avLst>
          </a:prstGeom>
          <a:noFill/>
          <a:ln cap="flat" cmpd="sng" w="9525">
            <a:solidFill>
              <a:srgbClr val="1C4587"/>
            </a:solidFill>
            <a:prstDash val="solid"/>
            <a:round/>
            <a:headEnd len="sm" w="sm" type="none"/>
            <a:tailEnd len="med" w="med" type="triangle"/>
          </a:ln>
        </p:spPr>
      </p:cxnSp>
      <p:cxnSp>
        <p:nvCxnSpPr>
          <p:cNvPr id="336" name="Google Shape;336;p55"/>
          <p:cNvCxnSpPr>
            <a:stCxn id="337" idx="2"/>
          </p:cNvCxnSpPr>
          <p:nvPr/>
        </p:nvCxnSpPr>
        <p:spPr>
          <a:xfrm rot="5400000">
            <a:off x="3631525" y="911275"/>
            <a:ext cx="745800" cy="233100"/>
          </a:xfrm>
          <a:prstGeom prst="curvedConnector3">
            <a:avLst>
              <a:gd fmla="val 50000" name="adj1"/>
            </a:avLst>
          </a:prstGeom>
          <a:noFill/>
          <a:ln cap="flat" cmpd="sng" w="9525">
            <a:solidFill>
              <a:srgbClr val="1C4587"/>
            </a:solidFill>
            <a:prstDash val="solid"/>
            <a:round/>
            <a:headEnd len="sm" w="sm" type="none"/>
            <a:tailEnd len="med" w="med" type="triangle"/>
          </a:ln>
        </p:spPr>
      </p:cxnSp>
      <p:sp>
        <p:nvSpPr>
          <p:cNvPr id="337" name="Google Shape;337;p55"/>
          <p:cNvSpPr txBox="1"/>
          <p:nvPr/>
        </p:nvSpPr>
        <p:spPr>
          <a:xfrm>
            <a:off x="3667225" y="354325"/>
            <a:ext cx="9075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6AA84F"/>
                </a:solidFill>
                <a:latin typeface="Arial"/>
                <a:ea typeface="Arial"/>
                <a:cs typeface="Arial"/>
                <a:sym typeface="Arial"/>
              </a:rPr>
              <a:t>instance</a:t>
            </a:r>
            <a:endParaRPr b="1" i="0" sz="1400" u="sng" cap="none" strike="noStrike">
              <a:solidFill>
                <a:srgbClr val="6AA84F"/>
              </a:solidFill>
              <a:latin typeface="Arial"/>
              <a:ea typeface="Arial"/>
              <a:cs typeface="Arial"/>
              <a:sym typeface="Arial"/>
            </a:endParaRPr>
          </a:p>
        </p:txBody>
      </p:sp>
      <p:sp>
        <p:nvSpPr>
          <p:cNvPr id="338" name="Google Shape;338;p55"/>
          <p:cNvSpPr txBox="1"/>
          <p:nvPr/>
        </p:nvSpPr>
        <p:spPr>
          <a:xfrm>
            <a:off x="1348325" y="235750"/>
            <a:ext cx="12072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0B5394"/>
                </a:solidFill>
                <a:latin typeface="Arial"/>
                <a:ea typeface="Arial"/>
                <a:cs typeface="Arial"/>
                <a:sym typeface="Arial"/>
              </a:rPr>
              <a:t>Individual</a:t>
            </a:r>
            <a:endParaRPr b="1" i="0" sz="1400" u="sng" cap="none" strike="noStrike">
              <a:solidFill>
                <a:srgbClr val="0B5394"/>
              </a:solidFill>
              <a:latin typeface="Arial"/>
              <a:ea typeface="Arial"/>
              <a:cs typeface="Arial"/>
              <a:sym typeface="Arial"/>
            </a:endParaRPr>
          </a:p>
        </p:txBody>
      </p:sp>
      <p:cxnSp>
        <p:nvCxnSpPr>
          <p:cNvPr id="339" name="Google Shape;339;p55"/>
          <p:cNvCxnSpPr/>
          <p:nvPr/>
        </p:nvCxnSpPr>
        <p:spPr>
          <a:xfrm flipH="1" rot="-5400000">
            <a:off x="1541475" y="971275"/>
            <a:ext cx="833400" cy="165600"/>
          </a:xfrm>
          <a:prstGeom prst="curvedConnector3">
            <a:avLst>
              <a:gd fmla="val 50000" name="adj1"/>
            </a:avLst>
          </a:prstGeom>
          <a:noFill/>
          <a:ln cap="flat" cmpd="sng" w="9525">
            <a:solidFill>
              <a:srgbClr val="1C4587"/>
            </a:solidFill>
            <a:prstDash val="solid"/>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311700" y="445025"/>
            <a:ext cx="8520600" cy="103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1C4587"/>
                </a:solidFill>
              </a:rPr>
              <a:t>A (widely agreed) definition for the term </a:t>
            </a:r>
            <a:endParaRPr>
              <a:solidFill>
                <a:srgbClr val="1C4587"/>
              </a:solidFill>
            </a:endParaRPr>
          </a:p>
          <a:p>
            <a:pPr indent="0" lvl="0" marL="0" rtl="0" algn="ctr">
              <a:lnSpc>
                <a:spcPct val="100000"/>
              </a:lnSpc>
              <a:spcBef>
                <a:spcPts val="0"/>
              </a:spcBef>
              <a:spcAft>
                <a:spcPts val="0"/>
              </a:spcAft>
              <a:buSzPts val="2800"/>
              <a:buNone/>
            </a:pPr>
            <a:r>
              <a:rPr lang="en">
                <a:solidFill>
                  <a:srgbClr val="1C4587"/>
                </a:solidFill>
              </a:rPr>
              <a:t>knowledge graph is lacking.</a:t>
            </a:r>
            <a:endParaRPr>
              <a:solidFill>
                <a:srgbClr val="1C4587"/>
              </a:solidFill>
            </a:endParaRPr>
          </a:p>
        </p:txBody>
      </p:sp>
      <p:sp>
        <p:nvSpPr>
          <p:cNvPr id="345" name="Google Shape;345;p56"/>
          <p:cNvSpPr txBox="1"/>
          <p:nvPr/>
        </p:nvSpPr>
        <p:spPr>
          <a:xfrm>
            <a:off x="809375" y="2114850"/>
            <a:ext cx="8700" cy="3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6"/>
          <p:cNvSpPr txBox="1"/>
          <p:nvPr/>
        </p:nvSpPr>
        <p:spPr>
          <a:xfrm>
            <a:off x="468450" y="1978250"/>
            <a:ext cx="8207100" cy="188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“We define a knowledge graph as: a graph, composed of </a:t>
            </a:r>
            <a:r>
              <a:rPr b="1" i="0" lang="en" sz="1800" u="none" cap="none" strike="noStrike">
                <a:solidFill>
                  <a:srgbClr val="000000"/>
                </a:solidFill>
                <a:latin typeface="Arial"/>
                <a:ea typeface="Arial"/>
                <a:cs typeface="Arial"/>
                <a:sym typeface="Arial"/>
              </a:rPr>
              <a:t>a set of assertions (edges labeled with relations) that are expressed between entities (vertices)</a:t>
            </a:r>
            <a:r>
              <a:rPr b="0" i="0" lang="en" sz="1800" u="none" cap="none" strike="noStrike">
                <a:solidFill>
                  <a:srgbClr val="000000"/>
                </a:solidFill>
                <a:latin typeface="Arial"/>
                <a:ea typeface="Arial"/>
                <a:cs typeface="Arial"/>
                <a:sym typeface="Arial"/>
              </a:rPr>
              <a:t>, where the meaning of the graph is encoded in its structure, the relations and entities are unambiguously identified, a limited set of relations are used to label the edges, and the </a:t>
            </a:r>
            <a:r>
              <a:rPr b="0" i="0" lang="en" sz="1800" u="sng" cap="none" strike="noStrike">
                <a:solidFill>
                  <a:srgbClr val="000000"/>
                </a:solidFill>
                <a:latin typeface="Arial"/>
                <a:ea typeface="Arial"/>
                <a:cs typeface="Arial"/>
                <a:sym typeface="Arial"/>
              </a:rPr>
              <a:t>graph encodes the provenance, especially justification and attribution, of the assertions</a:t>
            </a:r>
            <a:r>
              <a:rPr b="0" i="0" lang="en"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50"/>
              <a:buFont typeface="Arial"/>
              <a:buNone/>
            </a:pPr>
            <a:r>
              <a:rPr b="1" i="0" lang="en" sz="1550" u="sng" cap="none" strike="noStrike">
                <a:solidFill>
                  <a:schemeClr val="hlink"/>
                </a:solidFill>
                <a:latin typeface="Trebuchet MS"/>
                <a:ea typeface="Trebuchet MS"/>
                <a:cs typeface="Trebuchet MS"/>
                <a:sym typeface="Trebuchet MS"/>
                <a:hlinkClick r:id="rId3"/>
              </a:rPr>
              <a:t>McCusker et al. (2018), What is a Knowledge Graph?</a:t>
            </a:r>
            <a:br>
              <a:rPr b="0" i="0" lang="en"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7"/>
          <p:cNvPicPr preferRelativeResize="0"/>
          <p:nvPr/>
        </p:nvPicPr>
        <p:blipFill rotWithShape="1">
          <a:blip r:embed="rId3">
            <a:alphaModFix/>
          </a:blip>
          <a:srcRect b="0" l="0" r="0" t="0"/>
          <a:stretch/>
        </p:blipFill>
        <p:spPr>
          <a:xfrm>
            <a:off x="354150" y="693200"/>
            <a:ext cx="6421806" cy="3820975"/>
          </a:xfrm>
          <a:prstGeom prst="rect">
            <a:avLst/>
          </a:prstGeom>
          <a:noFill/>
          <a:ln>
            <a:noFill/>
          </a:ln>
        </p:spPr>
      </p:pic>
      <p:sp>
        <p:nvSpPr>
          <p:cNvPr id="352" name="Google Shape;352;p57"/>
          <p:cNvSpPr txBox="1"/>
          <p:nvPr/>
        </p:nvSpPr>
        <p:spPr>
          <a:xfrm>
            <a:off x="1422700" y="543025"/>
            <a:ext cx="7341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0B5394"/>
                </a:solidFill>
                <a:latin typeface="Arial"/>
                <a:ea typeface="Arial"/>
                <a:cs typeface="Arial"/>
                <a:sym typeface="Arial"/>
              </a:rPr>
              <a:t>entity</a:t>
            </a:r>
            <a:endParaRPr b="1" i="0" sz="1400" u="sng" cap="none" strike="noStrike">
              <a:solidFill>
                <a:srgbClr val="0B5394"/>
              </a:solidFill>
              <a:latin typeface="Arial"/>
              <a:ea typeface="Arial"/>
              <a:cs typeface="Arial"/>
              <a:sym typeface="Arial"/>
            </a:endParaRPr>
          </a:p>
        </p:txBody>
      </p:sp>
      <p:cxnSp>
        <p:nvCxnSpPr>
          <p:cNvPr id="353" name="Google Shape;353;p57"/>
          <p:cNvCxnSpPr>
            <a:stCxn id="352" idx="3"/>
          </p:cNvCxnSpPr>
          <p:nvPr/>
        </p:nvCxnSpPr>
        <p:spPr>
          <a:xfrm>
            <a:off x="2156800" y="693325"/>
            <a:ext cx="426000" cy="898500"/>
          </a:xfrm>
          <a:prstGeom prst="curvedConnector2">
            <a:avLst/>
          </a:prstGeom>
          <a:noFill/>
          <a:ln cap="flat" cmpd="sng" w="9525">
            <a:solidFill>
              <a:srgbClr val="1C4587"/>
            </a:solidFill>
            <a:prstDash val="solid"/>
            <a:round/>
            <a:headEnd len="sm" w="sm" type="none"/>
            <a:tailEnd len="med" w="med" type="triangle"/>
          </a:ln>
        </p:spPr>
      </p:cxnSp>
      <p:sp>
        <p:nvSpPr>
          <p:cNvPr id="354" name="Google Shape;354;p57"/>
          <p:cNvSpPr txBox="1"/>
          <p:nvPr/>
        </p:nvSpPr>
        <p:spPr>
          <a:xfrm>
            <a:off x="2896850" y="4514175"/>
            <a:ext cx="11496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FF9900"/>
                </a:solidFill>
                <a:latin typeface="Arial"/>
                <a:ea typeface="Arial"/>
                <a:cs typeface="Arial"/>
                <a:sym typeface="Arial"/>
              </a:rPr>
              <a:t>attribute</a:t>
            </a:r>
            <a:endParaRPr b="1" i="0" sz="1400" u="sng" cap="none" strike="noStrike">
              <a:solidFill>
                <a:srgbClr val="FF9900"/>
              </a:solidFill>
              <a:latin typeface="Arial"/>
              <a:ea typeface="Arial"/>
              <a:cs typeface="Arial"/>
              <a:sym typeface="Arial"/>
            </a:endParaRPr>
          </a:p>
        </p:txBody>
      </p:sp>
      <p:cxnSp>
        <p:nvCxnSpPr>
          <p:cNvPr id="355" name="Google Shape;355;p57"/>
          <p:cNvCxnSpPr>
            <a:stCxn id="354" idx="3"/>
          </p:cNvCxnSpPr>
          <p:nvPr/>
        </p:nvCxnSpPr>
        <p:spPr>
          <a:xfrm flipH="1" rot="10800000">
            <a:off x="4046450" y="4304475"/>
            <a:ext cx="271500" cy="360000"/>
          </a:xfrm>
          <a:prstGeom prst="curvedConnector2">
            <a:avLst/>
          </a:prstGeom>
          <a:noFill/>
          <a:ln cap="flat" cmpd="sng" w="9525">
            <a:solidFill>
              <a:srgbClr val="FF9900"/>
            </a:solidFill>
            <a:prstDash val="solid"/>
            <a:round/>
            <a:headEnd len="sm" w="sm" type="none"/>
            <a:tailEnd len="med" w="med" type="triangle"/>
          </a:ln>
        </p:spPr>
      </p:cxnSp>
      <p:sp>
        <p:nvSpPr>
          <p:cNvPr id="356" name="Google Shape;356;p57"/>
          <p:cNvSpPr txBox="1"/>
          <p:nvPr/>
        </p:nvSpPr>
        <p:spPr>
          <a:xfrm>
            <a:off x="1216750" y="1007750"/>
            <a:ext cx="11496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FF0000"/>
                </a:solidFill>
                <a:latin typeface="Arial"/>
                <a:ea typeface="Arial"/>
                <a:cs typeface="Arial"/>
                <a:sym typeface="Arial"/>
              </a:rPr>
              <a:t>relation</a:t>
            </a:r>
            <a:endParaRPr b="1" i="0" sz="1400" u="sng" cap="none" strike="noStrike">
              <a:solidFill>
                <a:srgbClr val="FF0000"/>
              </a:solidFill>
              <a:latin typeface="Arial"/>
              <a:ea typeface="Arial"/>
              <a:cs typeface="Arial"/>
              <a:sym typeface="Arial"/>
            </a:endParaRPr>
          </a:p>
        </p:txBody>
      </p:sp>
      <p:cxnSp>
        <p:nvCxnSpPr>
          <p:cNvPr id="357" name="Google Shape;357;p57"/>
          <p:cNvCxnSpPr>
            <a:stCxn id="356" idx="2"/>
          </p:cNvCxnSpPr>
          <p:nvPr/>
        </p:nvCxnSpPr>
        <p:spPr>
          <a:xfrm rot="5400000">
            <a:off x="1531900" y="1564400"/>
            <a:ext cx="515700" cy="3600"/>
          </a:xfrm>
          <a:prstGeom prst="curvedConnector3">
            <a:avLst>
              <a:gd fmla="val 50000" name="adj1"/>
            </a:avLst>
          </a:prstGeom>
          <a:noFill/>
          <a:ln cap="flat" cmpd="sng" w="9525">
            <a:solidFill>
              <a:srgbClr val="FF0000"/>
            </a:solidFill>
            <a:prstDash val="solid"/>
            <a:round/>
            <a:headEnd len="sm" w="sm" type="none"/>
            <a:tailEnd len="med" w="med" type="triangle"/>
          </a:ln>
        </p:spPr>
      </p:cxnSp>
      <p:cxnSp>
        <p:nvCxnSpPr>
          <p:cNvPr id="358" name="Google Shape;358;p57"/>
          <p:cNvCxnSpPr>
            <a:stCxn id="352" idx="1"/>
          </p:cNvCxnSpPr>
          <p:nvPr/>
        </p:nvCxnSpPr>
        <p:spPr>
          <a:xfrm flipH="1">
            <a:off x="1004500" y="693325"/>
            <a:ext cx="418200" cy="785400"/>
          </a:xfrm>
          <a:prstGeom prst="curvedConnector2">
            <a:avLst/>
          </a:prstGeom>
          <a:noFill/>
          <a:ln cap="flat" cmpd="sng" w="9525">
            <a:solidFill>
              <a:srgbClr val="1C4587"/>
            </a:solidFill>
            <a:prstDash val="solid"/>
            <a:round/>
            <a:headEnd len="sm" w="sm" type="none"/>
            <a:tailEnd len="med" w="med" type="triangle"/>
          </a:ln>
        </p:spPr>
      </p:cxnSp>
      <p:sp>
        <p:nvSpPr>
          <p:cNvPr id="359" name="Google Shape;359;p57"/>
          <p:cNvSpPr txBox="1"/>
          <p:nvPr/>
        </p:nvSpPr>
        <p:spPr>
          <a:xfrm>
            <a:off x="3502025" y="282775"/>
            <a:ext cx="7341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38761D"/>
                </a:solidFill>
                <a:latin typeface="Arial"/>
                <a:ea typeface="Arial"/>
                <a:cs typeface="Arial"/>
                <a:sym typeface="Arial"/>
              </a:rPr>
              <a:t>type</a:t>
            </a:r>
            <a:endParaRPr b="1" i="0" sz="1400" u="sng" cap="none" strike="noStrike">
              <a:solidFill>
                <a:srgbClr val="38761D"/>
              </a:solidFill>
              <a:latin typeface="Arial"/>
              <a:ea typeface="Arial"/>
              <a:cs typeface="Arial"/>
              <a:sym typeface="Arial"/>
            </a:endParaRPr>
          </a:p>
        </p:txBody>
      </p:sp>
      <p:cxnSp>
        <p:nvCxnSpPr>
          <p:cNvPr id="360" name="Google Shape;360;p57"/>
          <p:cNvCxnSpPr>
            <a:stCxn id="359" idx="2"/>
          </p:cNvCxnSpPr>
          <p:nvPr/>
        </p:nvCxnSpPr>
        <p:spPr>
          <a:xfrm rot="5400000">
            <a:off x="3525875" y="589975"/>
            <a:ext cx="349800" cy="336600"/>
          </a:xfrm>
          <a:prstGeom prst="curvedConnector3">
            <a:avLst>
              <a:gd fmla="val 50000" name="adj1"/>
            </a:avLst>
          </a:prstGeom>
          <a:noFill/>
          <a:ln cap="flat" cmpd="sng" w="9525">
            <a:solidFill>
              <a:srgbClr val="1C4587"/>
            </a:solidFill>
            <a:prstDash val="solid"/>
            <a:round/>
            <a:headEnd len="sm" w="sm" type="none"/>
            <a:tailEnd len="med" w="med" type="triangle"/>
          </a:ln>
        </p:spPr>
      </p:cxnSp>
      <p:cxnSp>
        <p:nvCxnSpPr>
          <p:cNvPr id="361" name="Google Shape;361;p57"/>
          <p:cNvCxnSpPr>
            <a:stCxn id="362" idx="2"/>
          </p:cNvCxnSpPr>
          <p:nvPr/>
        </p:nvCxnSpPr>
        <p:spPr>
          <a:xfrm rot="5400000">
            <a:off x="2467075" y="892900"/>
            <a:ext cx="745800" cy="233100"/>
          </a:xfrm>
          <a:prstGeom prst="curvedConnector3">
            <a:avLst>
              <a:gd fmla="val 50000" name="adj1"/>
            </a:avLst>
          </a:prstGeom>
          <a:noFill/>
          <a:ln cap="flat" cmpd="sng" w="9525">
            <a:solidFill>
              <a:srgbClr val="1C4587"/>
            </a:solidFill>
            <a:prstDash val="solid"/>
            <a:round/>
            <a:headEnd len="sm" w="sm" type="none"/>
            <a:tailEnd len="med" w="med" type="triangle"/>
          </a:ln>
        </p:spPr>
      </p:cxnSp>
      <p:sp>
        <p:nvSpPr>
          <p:cNvPr id="362" name="Google Shape;362;p57"/>
          <p:cNvSpPr txBox="1"/>
          <p:nvPr/>
        </p:nvSpPr>
        <p:spPr>
          <a:xfrm>
            <a:off x="2502775" y="335950"/>
            <a:ext cx="9075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6AA84F"/>
                </a:solidFill>
                <a:latin typeface="Arial"/>
                <a:ea typeface="Arial"/>
                <a:cs typeface="Arial"/>
                <a:sym typeface="Arial"/>
              </a:rPr>
              <a:t>instance</a:t>
            </a:r>
            <a:endParaRPr b="1" i="0" sz="1400" u="sng" cap="none" strike="noStrike">
              <a:solidFill>
                <a:srgbClr val="6AA84F"/>
              </a:solidFill>
              <a:latin typeface="Arial"/>
              <a:ea typeface="Arial"/>
              <a:cs typeface="Arial"/>
              <a:sym typeface="Arial"/>
            </a:endParaRPr>
          </a:p>
        </p:txBody>
      </p:sp>
      <p:sp>
        <p:nvSpPr>
          <p:cNvPr id="363" name="Google Shape;363;p57"/>
          <p:cNvSpPr txBox="1"/>
          <p:nvPr/>
        </p:nvSpPr>
        <p:spPr>
          <a:xfrm>
            <a:off x="5944775" y="259900"/>
            <a:ext cx="3168600" cy="155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FF"/>
                </a:solidFill>
                <a:latin typeface="Arial"/>
                <a:ea typeface="Arial"/>
                <a:cs typeface="Arial"/>
                <a:sym typeface="Arial"/>
              </a:rPr>
              <a:t>statement provenance:</a:t>
            </a:r>
            <a:endParaRPr b="1" i="0" sz="1200" u="none" cap="none" strike="noStrike">
              <a:solidFill>
                <a:srgbClr val="0000FF"/>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when was the </a:t>
            </a:r>
            <a:r>
              <a:rPr b="1" i="1" lang="en" sz="1200" u="none" cap="none" strike="noStrike">
                <a:solidFill>
                  <a:srgbClr val="000000"/>
                </a:solidFill>
                <a:latin typeface="Arial"/>
                <a:ea typeface="Arial"/>
                <a:cs typeface="Arial"/>
                <a:sym typeface="Arial"/>
              </a:rPr>
              <a:t>statement </a:t>
            </a:r>
            <a:r>
              <a:rPr b="1" i="0" lang="en" sz="1200" u="none" cap="none" strike="noStrike">
                <a:solidFill>
                  <a:srgbClr val="000000"/>
                </a:solidFill>
                <a:latin typeface="Arial"/>
                <a:ea typeface="Arial"/>
                <a:cs typeface="Arial"/>
                <a:sym typeface="Arial"/>
              </a:rPr>
              <a:t>made?</a:t>
            </a:r>
            <a:endParaRPr b="1"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who made the statement?</a:t>
            </a:r>
            <a:endParaRPr b="1"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1" i="0" lang="en" sz="1200" u="none" cap="none" strike="noStrike">
                <a:solidFill>
                  <a:schemeClr val="dk1"/>
                </a:solidFill>
                <a:latin typeface="Arial"/>
                <a:ea typeface="Arial"/>
                <a:cs typeface="Arial"/>
                <a:sym typeface="Arial"/>
              </a:rPr>
              <a:t>where were they when the statement was made?</a:t>
            </a:r>
            <a:endParaRPr b="1"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how was it reported?</a:t>
            </a:r>
            <a:endParaRPr b="1"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what are the terms of (re)use?</a:t>
            </a:r>
            <a:endParaRPr b="1" i="0" sz="1200" u="none" cap="none" strike="noStrike">
              <a:solidFill>
                <a:srgbClr val="000000"/>
              </a:solidFill>
              <a:latin typeface="Arial"/>
              <a:ea typeface="Arial"/>
              <a:cs typeface="Arial"/>
              <a:sym typeface="Arial"/>
            </a:endParaRPr>
          </a:p>
        </p:txBody>
      </p:sp>
      <p:sp>
        <p:nvSpPr>
          <p:cNvPr id="364" name="Google Shape;364;p57"/>
          <p:cNvSpPr txBox="1"/>
          <p:nvPr/>
        </p:nvSpPr>
        <p:spPr>
          <a:xfrm>
            <a:off x="183875" y="217375"/>
            <a:ext cx="12072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0B5394"/>
                </a:solidFill>
                <a:latin typeface="Arial"/>
                <a:ea typeface="Arial"/>
                <a:cs typeface="Arial"/>
                <a:sym typeface="Arial"/>
              </a:rPr>
              <a:t>Individual</a:t>
            </a:r>
            <a:endParaRPr b="1" i="0" sz="1400" u="sng" cap="none" strike="noStrike">
              <a:solidFill>
                <a:srgbClr val="0B5394"/>
              </a:solidFill>
              <a:latin typeface="Arial"/>
              <a:ea typeface="Arial"/>
              <a:cs typeface="Arial"/>
              <a:sym typeface="Arial"/>
            </a:endParaRPr>
          </a:p>
        </p:txBody>
      </p:sp>
      <p:cxnSp>
        <p:nvCxnSpPr>
          <p:cNvPr id="365" name="Google Shape;365;p57"/>
          <p:cNvCxnSpPr/>
          <p:nvPr/>
        </p:nvCxnSpPr>
        <p:spPr>
          <a:xfrm flipH="1" rot="-5400000">
            <a:off x="377025" y="952900"/>
            <a:ext cx="833400" cy="165600"/>
          </a:xfrm>
          <a:prstGeom prst="curvedConnector3">
            <a:avLst>
              <a:gd fmla="val 50000" name="adj1"/>
            </a:avLst>
          </a:prstGeom>
          <a:noFill/>
          <a:ln cap="flat" cmpd="sng" w="9525">
            <a:solidFill>
              <a:srgbClr val="1C4587"/>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8"/>
          <p:cNvPicPr preferRelativeResize="0"/>
          <p:nvPr/>
        </p:nvPicPr>
        <p:blipFill rotWithShape="1">
          <a:blip r:embed="rId3">
            <a:alphaModFix/>
          </a:blip>
          <a:srcRect b="0" l="0" r="0" t="0"/>
          <a:stretch/>
        </p:blipFill>
        <p:spPr>
          <a:xfrm>
            <a:off x="354150" y="693200"/>
            <a:ext cx="6421806" cy="3820975"/>
          </a:xfrm>
          <a:prstGeom prst="rect">
            <a:avLst/>
          </a:prstGeom>
          <a:noFill/>
          <a:ln>
            <a:noFill/>
          </a:ln>
        </p:spPr>
      </p:pic>
      <p:sp>
        <p:nvSpPr>
          <p:cNvPr id="371" name="Google Shape;371;p58"/>
          <p:cNvSpPr txBox="1"/>
          <p:nvPr/>
        </p:nvSpPr>
        <p:spPr>
          <a:xfrm>
            <a:off x="1422700" y="543025"/>
            <a:ext cx="7341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0B5394"/>
                </a:solidFill>
                <a:latin typeface="Arial"/>
                <a:ea typeface="Arial"/>
                <a:cs typeface="Arial"/>
                <a:sym typeface="Arial"/>
              </a:rPr>
              <a:t>entity</a:t>
            </a:r>
            <a:endParaRPr b="1" i="0" sz="1400" u="sng" cap="none" strike="noStrike">
              <a:solidFill>
                <a:srgbClr val="0B5394"/>
              </a:solidFill>
              <a:latin typeface="Arial"/>
              <a:ea typeface="Arial"/>
              <a:cs typeface="Arial"/>
              <a:sym typeface="Arial"/>
            </a:endParaRPr>
          </a:p>
        </p:txBody>
      </p:sp>
      <p:cxnSp>
        <p:nvCxnSpPr>
          <p:cNvPr id="372" name="Google Shape;372;p58"/>
          <p:cNvCxnSpPr>
            <a:stCxn id="371" idx="3"/>
          </p:cNvCxnSpPr>
          <p:nvPr/>
        </p:nvCxnSpPr>
        <p:spPr>
          <a:xfrm>
            <a:off x="2156800" y="693325"/>
            <a:ext cx="426000" cy="898500"/>
          </a:xfrm>
          <a:prstGeom prst="curvedConnector2">
            <a:avLst/>
          </a:prstGeom>
          <a:noFill/>
          <a:ln cap="flat" cmpd="sng" w="9525">
            <a:solidFill>
              <a:srgbClr val="1C4587"/>
            </a:solidFill>
            <a:prstDash val="solid"/>
            <a:round/>
            <a:headEnd len="sm" w="sm" type="none"/>
            <a:tailEnd len="med" w="med" type="triangle"/>
          </a:ln>
        </p:spPr>
      </p:cxnSp>
      <p:sp>
        <p:nvSpPr>
          <p:cNvPr id="373" name="Google Shape;373;p58"/>
          <p:cNvSpPr txBox="1"/>
          <p:nvPr/>
        </p:nvSpPr>
        <p:spPr>
          <a:xfrm>
            <a:off x="2896850" y="4514175"/>
            <a:ext cx="11496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FF9900"/>
                </a:solidFill>
                <a:latin typeface="Arial"/>
                <a:ea typeface="Arial"/>
                <a:cs typeface="Arial"/>
                <a:sym typeface="Arial"/>
              </a:rPr>
              <a:t>attribute</a:t>
            </a:r>
            <a:endParaRPr b="1" i="0" sz="1400" u="sng" cap="none" strike="noStrike">
              <a:solidFill>
                <a:srgbClr val="FF9900"/>
              </a:solidFill>
              <a:latin typeface="Arial"/>
              <a:ea typeface="Arial"/>
              <a:cs typeface="Arial"/>
              <a:sym typeface="Arial"/>
            </a:endParaRPr>
          </a:p>
        </p:txBody>
      </p:sp>
      <p:cxnSp>
        <p:nvCxnSpPr>
          <p:cNvPr id="374" name="Google Shape;374;p58"/>
          <p:cNvCxnSpPr>
            <a:stCxn id="373" idx="3"/>
          </p:cNvCxnSpPr>
          <p:nvPr/>
        </p:nvCxnSpPr>
        <p:spPr>
          <a:xfrm flipH="1" rot="10800000">
            <a:off x="4046450" y="4304475"/>
            <a:ext cx="271500" cy="360000"/>
          </a:xfrm>
          <a:prstGeom prst="curvedConnector2">
            <a:avLst/>
          </a:prstGeom>
          <a:noFill/>
          <a:ln cap="flat" cmpd="sng" w="9525">
            <a:solidFill>
              <a:srgbClr val="FF9900"/>
            </a:solidFill>
            <a:prstDash val="solid"/>
            <a:round/>
            <a:headEnd len="sm" w="sm" type="none"/>
            <a:tailEnd len="med" w="med" type="triangle"/>
          </a:ln>
        </p:spPr>
      </p:cxnSp>
      <p:sp>
        <p:nvSpPr>
          <p:cNvPr id="375" name="Google Shape;375;p58"/>
          <p:cNvSpPr txBox="1"/>
          <p:nvPr/>
        </p:nvSpPr>
        <p:spPr>
          <a:xfrm>
            <a:off x="1216750" y="1007750"/>
            <a:ext cx="11496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FF0000"/>
                </a:solidFill>
                <a:latin typeface="Arial"/>
                <a:ea typeface="Arial"/>
                <a:cs typeface="Arial"/>
                <a:sym typeface="Arial"/>
              </a:rPr>
              <a:t>relation</a:t>
            </a:r>
            <a:endParaRPr b="1" i="0" sz="1400" u="sng" cap="none" strike="noStrike">
              <a:solidFill>
                <a:srgbClr val="FF0000"/>
              </a:solidFill>
              <a:latin typeface="Arial"/>
              <a:ea typeface="Arial"/>
              <a:cs typeface="Arial"/>
              <a:sym typeface="Arial"/>
            </a:endParaRPr>
          </a:p>
        </p:txBody>
      </p:sp>
      <p:cxnSp>
        <p:nvCxnSpPr>
          <p:cNvPr id="376" name="Google Shape;376;p58"/>
          <p:cNvCxnSpPr>
            <a:stCxn id="375" idx="2"/>
          </p:cNvCxnSpPr>
          <p:nvPr/>
        </p:nvCxnSpPr>
        <p:spPr>
          <a:xfrm rot="5400000">
            <a:off x="1531900" y="1564400"/>
            <a:ext cx="515700" cy="3600"/>
          </a:xfrm>
          <a:prstGeom prst="curvedConnector3">
            <a:avLst>
              <a:gd fmla="val 50000" name="adj1"/>
            </a:avLst>
          </a:prstGeom>
          <a:noFill/>
          <a:ln cap="flat" cmpd="sng" w="9525">
            <a:solidFill>
              <a:srgbClr val="FF0000"/>
            </a:solidFill>
            <a:prstDash val="solid"/>
            <a:round/>
            <a:headEnd len="sm" w="sm" type="none"/>
            <a:tailEnd len="med" w="med" type="triangle"/>
          </a:ln>
        </p:spPr>
      </p:cxnSp>
      <p:cxnSp>
        <p:nvCxnSpPr>
          <p:cNvPr id="377" name="Google Shape;377;p58"/>
          <p:cNvCxnSpPr>
            <a:stCxn id="371" idx="1"/>
          </p:cNvCxnSpPr>
          <p:nvPr/>
        </p:nvCxnSpPr>
        <p:spPr>
          <a:xfrm flipH="1">
            <a:off x="1004500" y="693325"/>
            <a:ext cx="418200" cy="785400"/>
          </a:xfrm>
          <a:prstGeom prst="curvedConnector2">
            <a:avLst/>
          </a:prstGeom>
          <a:noFill/>
          <a:ln cap="flat" cmpd="sng" w="9525">
            <a:solidFill>
              <a:srgbClr val="1C4587"/>
            </a:solidFill>
            <a:prstDash val="solid"/>
            <a:round/>
            <a:headEnd len="sm" w="sm" type="none"/>
            <a:tailEnd len="med" w="med" type="triangle"/>
          </a:ln>
        </p:spPr>
      </p:cxnSp>
      <p:sp>
        <p:nvSpPr>
          <p:cNvPr id="378" name="Google Shape;378;p58"/>
          <p:cNvSpPr txBox="1"/>
          <p:nvPr/>
        </p:nvSpPr>
        <p:spPr>
          <a:xfrm>
            <a:off x="3502025" y="282775"/>
            <a:ext cx="7341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38761D"/>
                </a:solidFill>
                <a:latin typeface="Arial"/>
                <a:ea typeface="Arial"/>
                <a:cs typeface="Arial"/>
                <a:sym typeface="Arial"/>
              </a:rPr>
              <a:t>type</a:t>
            </a:r>
            <a:endParaRPr b="1" i="0" sz="1400" u="sng" cap="none" strike="noStrike">
              <a:solidFill>
                <a:srgbClr val="38761D"/>
              </a:solidFill>
              <a:latin typeface="Arial"/>
              <a:ea typeface="Arial"/>
              <a:cs typeface="Arial"/>
              <a:sym typeface="Arial"/>
            </a:endParaRPr>
          </a:p>
        </p:txBody>
      </p:sp>
      <p:cxnSp>
        <p:nvCxnSpPr>
          <p:cNvPr id="379" name="Google Shape;379;p58"/>
          <p:cNvCxnSpPr>
            <a:stCxn id="378" idx="2"/>
          </p:cNvCxnSpPr>
          <p:nvPr/>
        </p:nvCxnSpPr>
        <p:spPr>
          <a:xfrm rot="5400000">
            <a:off x="3525875" y="589975"/>
            <a:ext cx="349800" cy="336600"/>
          </a:xfrm>
          <a:prstGeom prst="curvedConnector3">
            <a:avLst>
              <a:gd fmla="val 50000" name="adj1"/>
            </a:avLst>
          </a:prstGeom>
          <a:noFill/>
          <a:ln cap="flat" cmpd="sng" w="9525">
            <a:solidFill>
              <a:srgbClr val="1C4587"/>
            </a:solidFill>
            <a:prstDash val="solid"/>
            <a:round/>
            <a:headEnd len="sm" w="sm" type="none"/>
            <a:tailEnd len="med" w="med" type="triangle"/>
          </a:ln>
        </p:spPr>
      </p:cxnSp>
      <p:cxnSp>
        <p:nvCxnSpPr>
          <p:cNvPr id="380" name="Google Shape;380;p58"/>
          <p:cNvCxnSpPr>
            <a:stCxn id="381" idx="2"/>
          </p:cNvCxnSpPr>
          <p:nvPr/>
        </p:nvCxnSpPr>
        <p:spPr>
          <a:xfrm rot="5400000">
            <a:off x="2467075" y="892900"/>
            <a:ext cx="745800" cy="233100"/>
          </a:xfrm>
          <a:prstGeom prst="curvedConnector3">
            <a:avLst>
              <a:gd fmla="val 50000" name="adj1"/>
            </a:avLst>
          </a:prstGeom>
          <a:noFill/>
          <a:ln cap="flat" cmpd="sng" w="9525">
            <a:solidFill>
              <a:srgbClr val="1C4587"/>
            </a:solidFill>
            <a:prstDash val="solid"/>
            <a:round/>
            <a:headEnd len="sm" w="sm" type="none"/>
            <a:tailEnd len="med" w="med" type="triangle"/>
          </a:ln>
        </p:spPr>
      </p:cxnSp>
      <p:sp>
        <p:nvSpPr>
          <p:cNvPr id="381" name="Google Shape;381;p58"/>
          <p:cNvSpPr txBox="1"/>
          <p:nvPr/>
        </p:nvSpPr>
        <p:spPr>
          <a:xfrm>
            <a:off x="2502775" y="335950"/>
            <a:ext cx="9075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6AA84F"/>
                </a:solidFill>
                <a:latin typeface="Arial"/>
                <a:ea typeface="Arial"/>
                <a:cs typeface="Arial"/>
                <a:sym typeface="Arial"/>
              </a:rPr>
              <a:t>instance</a:t>
            </a:r>
            <a:endParaRPr b="1" i="0" sz="1400" u="sng" cap="none" strike="noStrike">
              <a:solidFill>
                <a:srgbClr val="6AA84F"/>
              </a:solidFill>
              <a:latin typeface="Arial"/>
              <a:ea typeface="Arial"/>
              <a:cs typeface="Arial"/>
              <a:sym typeface="Arial"/>
            </a:endParaRPr>
          </a:p>
        </p:txBody>
      </p:sp>
      <p:sp>
        <p:nvSpPr>
          <p:cNvPr id="382" name="Google Shape;382;p58"/>
          <p:cNvSpPr txBox="1"/>
          <p:nvPr/>
        </p:nvSpPr>
        <p:spPr>
          <a:xfrm>
            <a:off x="5946650" y="217375"/>
            <a:ext cx="3091200" cy="21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F0000"/>
                </a:solidFill>
                <a:latin typeface="Arial"/>
                <a:ea typeface="Arial"/>
                <a:cs typeface="Arial"/>
                <a:sym typeface="Arial"/>
              </a:rPr>
              <a:t>context:</a:t>
            </a:r>
            <a:endParaRPr b="1" i="0" sz="1200" u="none" cap="none" strike="noStrike">
              <a:solidFill>
                <a:srgbClr val="FF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when (in which time interval) does the relation hold true?</a:t>
            </a:r>
            <a:endParaRPr b="1"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is there a particular place in which this relation holds true?</a:t>
            </a:r>
            <a:endParaRPr b="1"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1" i="0" lang="en" sz="1200" u="none" cap="none" strike="noStrike">
                <a:solidFill>
                  <a:srgbClr val="000000"/>
                </a:solidFill>
                <a:latin typeface="Arial"/>
                <a:ea typeface="Arial"/>
                <a:cs typeface="Arial"/>
                <a:sym typeface="Arial"/>
              </a:rPr>
              <a:t>are there other agents that must be present for it to hold true?</a:t>
            </a:r>
            <a:endParaRPr b="1" i="0" sz="1200" u="none" cap="none" strike="noStrike">
              <a:solidFill>
                <a:srgbClr val="000000"/>
              </a:solidFill>
              <a:latin typeface="Arial"/>
              <a:ea typeface="Arial"/>
              <a:cs typeface="Arial"/>
              <a:sym typeface="Arial"/>
            </a:endParaRPr>
          </a:p>
        </p:txBody>
      </p:sp>
      <p:sp>
        <p:nvSpPr>
          <p:cNvPr id="383" name="Google Shape;383;p58"/>
          <p:cNvSpPr txBox="1"/>
          <p:nvPr/>
        </p:nvSpPr>
        <p:spPr>
          <a:xfrm>
            <a:off x="183875" y="217375"/>
            <a:ext cx="1207200" cy="30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sng" cap="none" strike="noStrike">
                <a:solidFill>
                  <a:srgbClr val="0B5394"/>
                </a:solidFill>
                <a:latin typeface="Arial"/>
                <a:ea typeface="Arial"/>
                <a:cs typeface="Arial"/>
                <a:sym typeface="Arial"/>
              </a:rPr>
              <a:t>Individual</a:t>
            </a:r>
            <a:endParaRPr b="1" i="0" sz="1400" u="sng" cap="none" strike="noStrike">
              <a:solidFill>
                <a:srgbClr val="0B5394"/>
              </a:solidFill>
              <a:latin typeface="Arial"/>
              <a:ea typeface="Arial"/>
              <a:cs typeface="Arial"/>
              <a:sym typeface="Arial"/>
            </a:endParaRPr>
          </a:p>
        </p:txBody>
      </p:sp>
      <p:cxnSp>
        <p:nvCxnSpPr>
          <p:cNvPr id="384" name="Google Shape;384;p58"/>
          <p:cNvCxnSpPr/>
          <p:nvPr/>
        </p:nvCxnSpPr>
        <p:spPr>
          <a:xfrm flipH="1" rot="-5400000">
            <a:off x="377025" y="952900"/>
            <a:ext cx="833400" cy="165600"/>
          </a:xfrm>
          <a:prstGeom prst="curvedConnector3">
            <a:avLst>
              <a:gd fmla="val 50000" name="adj1"/>
            </a:avLst>
          </a:prstGeom>
          <a:noFill/>
          <a:ln cap="flat" cmpd="sng" w="9525">
            <a:solidFill>
              <a:srgbClr val="1C4587"/>
            </a:solidFill>
            <a:prstDash val="solid"/>
            <a:round/>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9"/>
          <p:cNvPicPr preferRelativeResize="0"/>
          <p:nvPr/>
        </p:nvPicPr>
        <p:blipFill>
          <a:blip r:embed="rId3">
            <a:alphaModFix/>
          </a:blip>
          <a:stretch>
            <a:fillRect/>
          </a:stretch>
        </p:blipFill>
        <p:spPr>
          <a:xfrm>
            <a:off x="2666900" y="0"/>
            <a:ext cx="3810200"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213275" y="3385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Course Instructors</a:t>
            </a:r>
            <a:endParaRPr>
              <a:solidFill>
                <a:srgbClr val="1C4587"/>
              </a:solidFill>
            </a:endParaRPr>
          </a:p>
        </p:txBody>
      </p:sp>
      <p:sp>
        <p:nvSpPr>
          <p:cNvPr id="141" name="Google Shape;141;p33"/>
          <p:cNvSpPr txBox="1"/>
          <p:nvPr/>
        </p:nvSpPr>
        <p:spPr>
          <a:xfrm>
            <a:off x="1140225" y="2263775"/>
            <a:ext cx="3529500" cy="13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sz="1100"/>
              <a:t>Dr. Rena Yang</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1" lang="en" sz="1100"/>
              <a:t>Postdoctoral Fellow</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I</a:t>
            </a:r>
            <a:r>
              <a:rPr b="0" i="0" lang="en" sz="1100" u="none" cap="none" strike="noStrike">
                <a:solidFill>
                  <a:srgbClr val="000000"/>
                </a:solidFill>
                <a:latin typeface="Arial"/>
                <a:ea typeface="Arial"/>
                <a:cs typeface="Arial"/>
                <a:sym typeface="Arial"/>
              </a:rPr>
              <a:t>nstitute of Data Science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n" sz="1100" u="none" cap="none" strike="noStrike">
                <a:solidFill>
                  <a:srgbClr val="000000"/>
                </a:solidFill>
                <a:latin typeface="Arial"/>
                <a:ea typeface="Arial"/>
                <a:cs typeface="Arial"/>
                <a:sym typeface="Arial"/>
              </a:rPr>
              <a:t>Expertise</a:t>
            </a:r>
            <a:r>
              <a:rPr b="0" i="0" lang="en" sz="1100" u="none" cap="none" strike="noStrike">
                <a:solidFill>
                  <a:srgbClr val="000000"/>
                </a:solidFill>
                <a:latin typeface="Arial"/>
                <a:ea typeface="Arial"/>
                <a:cs typeface="Arial"/>
                <a:sym typeface="Arial"/>
              </a:rPr>
              <a:t>: machine learning</a:t>
            </a:r>
            <a:r>
              <a:rPr lang="en" sz="1100"/>
              <a:t>, statistical modeling</a:t>
            </a:r>
            <a:endParaRPr sz="1100"/>
          </a:p>
          <a:p>
            <a:pPr indent="0" lvl="0" marL="0" marR="0" rtl="0" algn="l">
              <a:lnSpc>
                <a:spcPct val="100000"/>
              </a:lnSpc>
              <a:spcBef>
                <a:spcPts val="0"/>
              </a:spcBef>
              <a:spcAft>
                <a:spcPts val="0"/>
              </a:spcAft>
              <a:buClr>
                <a:srgbClr val="000000"/>
              </a:buClr>
              <a:buSzPts val="1300"/>
              <a:buFont typeface="Arial"/>
              <a:buNone/>
            </a:pPr>
            <a:r>
              <a:rPr lang="en" sz="1000" u="sng"/>
              <a:t>rena.yang</a:t>
            </a:r>
            <a:r>
              <a:rPr b="0" i="0" lang="en" sz="1100" u="sng" cap="none" strike="noStrike">
                <a:solidFill>
                  <a:srgbClr val="000000"/>
                </a:solidFill>
                <a:latin typeface="Arial"/>
                <a:ea typeface="Arial"/>
                <a:cs typeface="Arial"/>
                <a:sym typeface="Arial"/>
              </a:rPr>
              <a:t>@maastrichtuniversity.nl</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42" name="Google Shape;142;p33"/>
          <p:cNvSpPr txBox="1"/>
          <p:nvPr/>
        </p:nvSpPr>
        <p:spPr>
          <a:xfrm>
            <a:off x="5488800" y="911188"/>
            <a:ext cx="3529500" cy="13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Arial"/>
                <a:ea typeface="Arial"/>
                <a:cs typeface="Arial"/>
                <a:sym typeface="Arial"/>
              </a:rPr>
              <a:t>Vincent Emonet</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100" u="none" cap="none" strike="noStrike">
                <a:solidFill>
                  <a:srgbClr val="000000"/>
                </a:solidFill>
                <a:latin typeface="Arial"/>
                <a:ea typeface="Arial"/>
                <a:cs typeface="Arial"/>
                <a:sym typeface="Arial"/>
              </a:rPr>
              <a:t>Data Science Developer</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Institute of Data Science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n" sz="1000" u="none" cap="none" strike="noStrike">
                <a:solidFill>
                  <a:srgbClr val="000000"/>
                </a:solidFill>
                <a:latin typeface="Arial"/>
                <a:ea typeface="Arial"/>
                <a:cs typeface="Arial"/>
                <a:sym typeface="Arial"/>
              </a:rPr>
              <a:t>Expertise</a:t>
            </a:r>
            <a:r>
              <a:rPr b="0" i="0" lang="en" sz="1000" u="none" cap="none" strike="noStrike">
                <a:solidFill>
                  <a:srgbClr val="000000"/>
                </a:solidFill>
                <a:latin typeface="Arial"/>
                <a:ea typeface="Arial"/>
                <a:cs typeface="Arial"/>
                <a:sym typeface="Arial"/>
              </a:rPr>
              <a:t>: semantic web, ontology + repositories, data integration, devops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000" u="sng" cap="none" strike="noStrike">
                <a:solidFill>
                  <a:srgbClr val="000000"/>
                </a:solidFill>
                <a:latin typeface="Arial"/>
                <a:ea typeface="Arial"/>
                <a:cs typeface="Arial"/>
                <a:sym typeface="Arial"/>
              </a:rPr>
              <a:t>vincent.emonet</a:t>
            </a:r>
            <a:r>
              <a:rPr b="0" i="0" lang="en" sz="1100" u="sng" cap="none" strike="noStrike">
                <a:solidFill>
                  <a:srgbClr val="000000"/>
                </a:solidFill>
                <a:latin typeface="Arial"/>
                <a:ea typeface="Arial"/>
                <a:cs typeface="Arial"/>
                <a:sym typeface="Arial"/>
              </a:rPr>
              <a:t>@maastrichtuniversity.nl</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43" name="Google Shape;143;p33"/>
          <p:cNvSpPr txBox="1"/>
          <p:nvPr/>
        </p:nvSpPr>
        <p:spPr>
          <a:xfrm>
            <a:off x="5574475" y="2263775"/>
            <a:ext cx="3053700" cy="1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sz="1100"/>
              <a:t>Shervin Mehryar</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100" u="none" cap="none" strike="noStrike">
                <a:solidFill>
                  <a:srgbClr val="000000"/>
                </a:solidFill>
                <a:latin typeface="Arial"/>
                <a:ea typeface="Arial"/>
                <a:cs typeface="Arial"/>
                <a:sym typeface="Arial"/>
              </a:rPr>
              <a:t>PhD Student</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Institute of Data Science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n" sz="1000" u="none" cap="none" strike="noStrike">
                <a:solidFill>
                  <a:srgbClr val="000000"/>
                </a:solidFill>
                <a:latin typeface="Arial"/>
                <a:ea typeface="Arial"/>
                <a:cs typeface="Arial"/>
                <a:sym typeface="Arial"/>
              </a:rPr>
              <a:t>Expertise</a:t>
            </a:r>
            <a:r>
              <a:rPr b="0" i="0" lang="en" sz="1000" u="none" cap="none" strike="noStrike">
                <a:solidFill>
                  <a:srgbClr val="000000"/>
                </a:solidFill>
                <a:latin typeface="Arial"/>
                <a:ea typeface="Arial"/>
                <a:cs typeface="Arial"/>
                <a:sym typeface="Arial"/>
              </a:rPr>
              <a:t>: knowledge graphs, </a:t>
            </a:r>
            <a:r>
              <a:rPr lang="en" sz="1000"/>
              <a:t>semantic web, deep learning, optimization, neuro-symbolic agents</a:t>
            </a:r>
            <a:endParaRPr sz="1000"/>
          </a:p>
          <a:p>
            <a:pPr indent="0" lvl="0" marL="0" marR="0" rtl="0" algn="l">
              <a:lnSpc>
                <a:spcPct val="100000"/>
              </a:lnSpc>
              <a:spcBef>
                <a:spcPts val="0"/>
              </a:spcBef>
              <a:spcAft>
                <a:spcPts val="0"/>
              </a:spcAft>
              <a:buClr>
                <a:srgbClr val="000000"/>
              </a:buClr>
              <a:buSzPts val="1300"/>
              <a:buFont typeface="Arial"/>
              <a:buNone/>
            </a:pPr>
            <a:r>
              <a:rPr lang="en" sz="1100" u="sng"/>
              <a:t>shervin.mehryar@maastrichtuniversity.nl</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pic>
        <p:nvPicPr>
          <p:cNvPr id="144" name="Google Shape;144;p33"/>
          <p:cNvPicPr preferRelativeResize="0"/>
          <p:nvPr/>
        </p:nvPicPr>
        <p:blipFill rotWithShape="1">
          <a:blip r:embed="rId3">
            <a:alphaModFix/>
          </a:blip>
          <a:srcRect b="0" l="-6160" r="6159" t="0"/>
          <a:stretch/>
        </p:blipFill>
        <p:spPr>
          <a:xfrm>
            <a:off x="4523766" y="1025375"/>
            <a:ext cx="899934" cy="1002950"/>
          </a:xfrm>
          <a:prstGeom prst="rect">
            <a:avLst/>
          </a:prstGeom>
          <a:noFill/>
          <a:ln>
            <a:noFill/>
          </a:ln>
        </p:spPr>
      </p:pic>
      <p:sp>
        <p:nvSpPr>
          <p:cNvPr id="145" name="Google Shape;145;p33"/>
          <p:cNvSpPr txBox="1"/>
          <p:nvPr/>
        </p:nvSpPr>
        <p:spPr>
          <a:xfrm>
            <a:off x="5662700" y="3614000"/>
            <a:ext cx="2467200" cy="10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sz="1100"/>
              <a:t>Rishabh Jakhar</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 sz="1100" u="none" cap="none" strike="noStrike">
                <a:solidFill>
                  <a:srgbClr val="000000"/>
                </a:solidFill>
                <a:latin typeface="Arial"/>
                <a:ea typeface="Arial"/>
                <a:cs typeface="Arial"/>
                <a:sym typeface="Arial"/>
              </a:rPr>
              <a:t>PhD Student</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Institute of Data Science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n" sz="1000" u="none" cap="none" strike="noStrike">
                <a:solidFill>
                  <a:srgbClr val="000000"/>
                </a:solidFill>
                <a:latin typeface="Arial"/>
                <a:ea typeface="Arial"/>
                <a:cs typeface="Arial"/>
                <a:sym typeface="Arial"/>
              </a:rPr>
              <a:t>Expertise</a:t>
            </a:r>
            <a:r>
              <a:rPr lang="en" sz="1000"/>
              <a:t>: deep learning, image processing, numerical optimization</a:t>
            </a:r>
            <a:endParaRPr sz="1000"/>
          </a:p>
          <a:p>
            <a:pPr indent="0" lvl="0" marL="0" marR="0" rtl="0" algn="l">
              <a:lnSpc>
                <a:spcPct val="100000"/>
              </a:lnSpc>
              <a:spcBef>
                <a:spcPts val="0"/>
              </a:spcBef>
              <a:spcAft>
                <a:spcPts val="0"/>
              </a:spcAft>
              <a:buClr>
                <a:srgbClr val="000000"/>
              </a:buClr>
              <a:buSzPts val="1300"/>
              <a:buFont typeface="Arial"/>
              <a:buNone/>
            </a:pPr>
            <a:r>
              <a:rPr lang="en" sz="1000"/>
              <a:t>rishabh.jakhar@maastrichtuniversity.nl</a:t>
            </a:r>
            <a:endParaRPr sz="1000"/>
          </a:p>
          <a:p>
            <a:pPr indent="0" lvl="0" marL="0" marR="0" rtl="0" algn="l">
              <a:lnSpc>
                <a:spcPct val="100000"/>
              </a:lnSpc>
              <a:spcBef>
                <a:spcPts val="0"/>
              </a:spcBef>
              <a:spcAft>
                <a:spcPts val="0"/>
              </a:spcAft>
              <a:buClr>
                <a:srgbClr val="000000"/>
              </a:buClr>
              <a:buSzPts val="1300"/>
              <a:buFont typeface="Arial"/>
              <a:buNone/>
            </a:pPr>
            <a:r>
              <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46" name="Google Shape;146;p33"/>
          <p:cNvSpPr txBox="1"/>
          <p:nvPr/>
        </p:nvSpPr>
        <p:spPr>
          <a:xfrm>
            <a:off x="1140225" y="924425"/>
            <a:ext cx="3426900" cy="122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Arial"/>
                <a:ea typeface="Arial"/>
                <a:cs typeface="Arial"/>
                <a:sym typeface="Arial"/>
              </a:rPr>
              <a:t>Dr. </a:t>
            </a:r>
            <a:r>
              <a:rPr b="1" lang="en" sz="1100"/>
              <a:t>Michel Dumontier</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1" lang="en" sz="1100"/>
              <a:t>Distinguished </a:t>
            </a:r>
            <a:r>
              <a:rPr b="0" i="1" lang="en" sz="1100" u="none" cap="none" strike="noStrike">
                <a:solidFill>
                  <a:srgbClr val="000000"/>
                </a:solidFill>
                <a:latin typeface="Arial"/>
                <a:ea typeface="Arial"/>
                <a:cs typeface="Arial"/>
                <a:sym typeface="Arial"/>
              </a:rPr>
              <a:t>Professor</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Institute of Data Science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n" sz="1000" u="none" cap="none" strike="noStrike">
                <a:solidFill>
                  <a:srgbClr val="000000"/>
                </a:solidFill>
                <a:latin typeface="Arial"/>
                <a:ea typeface="Arial"/>
                <a:cs typeface="Arial"/>
                <a:sym typeface="Arial"/>
              </a:rPr>
              <a:t>Expertise</a:t>
            </a:r>
            <a:r>
              <a:rPr b="0" i="0" lang="en" sz="1000" u="none" cap="none" strike="noStrike">
                <a:solidFill>
                  <a:srgbClr val="000000"/>
                </a:solidFill>
                <a:latin typeface="Arial"/>
                <a:ea typeface="Arial"/>
                <a:cs typeface="Arial"/>
                <a:sym typeface="Arial"/>
              </a:rPr>
              <a:t>: </a:t>
            </a:r>
            <a:r>
              <a:rPr lang="en" sz="1000"/>
              <a:t>knowledge graphs, </a:t>
            </a:r>
            <a:r>
              <a:rPr b="0" i="0" lang="en" sz="1000" u="none" cap="none" strike="noStrike">
                <a:solidFill>
                  <a:srgbClr val="000000"/>
                </a:solidFill>
                <a:latin typeface="Arial"/>
                <a:ea typeface="Arial"/>
                <a:cs typeface="Arial"/>
                <a:sym typeface="Arial"/>
              </a:rPr>
              <a:t>ontologies, </a:t>
            </a:r>
            <a:r>
              <a:rPr lang="en" sz="1000"/>
              <a:t>linked data, machine learning, deep learning, personalised medicine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sz="1100" u="sng"/>
              <a:t>michel.dumontier</a:t>
            </a:r>
            <a:r>
              <a:rPr b="0" i="0" lang="en" sz="1100" u="sng" cap="none" strike="noStrike">
                <a:solidFill>
                  <a:srgbClr val="000000"/>
                </a:solidFill>
                <a:latin typeface="Arial"/>
                <a:ea typeface="Arial"/>
                <a:cs typeface="Arial"/>
                <a:sym typeface="Arial"/>
              </a:rPr>
              <a:t>@maastrichtuniversity.nl</a:t>
            </a:r>
            <a:endParaRPr b="0" i="0" sz="11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pic>
        <p:nvPicPr>
          <p:cNvPr id="147" name="Google Shape;147;p33"/>
          <p:cNvPicPr preferRelativeResize="0"/>
          <p:nvPr/>
        </p:nvPicPr>
        <p:blipFill rotWithShape="1">
          <a:blip r:embed="rId4">
            <a:alphaModFix/>
          </a:blip>
          <a:srcRect b="0" l="0" r="0" t="0"/>
          <a:stretch/>
        </p:blipFill>
        <p:spPr>
          <a:xfrm>
            <a:off x="213275" y="1016173"/>
            <a:ext cx="905525" cy="1002950"/>
          </a:xfrm>
          <a:prstGeom prst="rect">
            <a:avLst/>
          </a:prstGeom>
          <a:noFill/>
          <a:ln>
            <a:noFill/>
          </a:ln>
        </p:spPr>
      </p:pic>
      <p:pic>
        <p:nvPicPr>
          <p:cNvPr id="148" name="Google Shape;148;p33"/>
          <p:cNvPicPr preferRelativeResize="0"/>
          <p:nvPr/>
        </p:nvPicPr>
        <p:blipFill>
          <a:blip r:embed="rId5">
            <a:alphaModFix/>
          </a:blip>
          <a:stretch>
            <a:fillRect/>
          </a:stretch>
        </p:blipFill>
        <p:spPr>
          <a:xfrm>
            <a:off x="4545450" y="2375625"/>
            <a:ext cx="856575" cy="1002950"/>
          </a:xfrm>
          <a:prstGeom prst="rect">
            <a:avLst/>
          </a:prstGeom>
          <a:noFill/>
          <a:ln>
            <a:noFill/>
          </a:ln>
        </p:spPr>
      </p:pic>
      <p:pic>
        <p:nvPicPr>
          <p:cNvPr id="149" name="Google Shape;149;p33"/>
          <p:cNvPicPr preferRelativeResize="0"/>
          <p:nvPr/>
        </p:nvPicPr>
        <p:blipFill>
          <a:blip r:embed="rId6">
            <a:alphaModFix/>
          </a:blip>
          <a:stretch>
            <a:fillRect/>
          </a:stretch>
        </p:blipFill>
        <p:spPr>
          <a:xfrm>
            <a:off x="121675" y="2375625"/>
            <a:ext cx="1002950" cy="1002950"/>
          </a:xfrm>
          <a:prstGeom prst="rect">
            <a:avLst/>
          </a:prstGeom>
          <a:noFill/>
          <a:ln>
            <a:noFill/>
          </a:ln>
        </p:spPr>
      </p:pic>
      <p:pic>
        <p:nvPicPr>
          <p:cNvPr id="150" name="Google Shape;150;p33"/>
          <p:cNvPicPr preferRelativeResize="0"/>
          <p:nvPr/>
        </p:nvPicPr>
        <p:blipFill>
          <a:blip r:embed="rId7">
            <a:alphaModFix/>
          </a:blip>
          <a:stretch>
            <a:fillRect/>
          </a:stretch>
        </p:blipFill>
        <p:spPr>
          <a:xfrm>
            <a:off x="4545450" y="3677250"/>
            <a:ext cx="856576" cy="10041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1C4587"/>
                </a:solidFill>
              </a:rPr>
              <a:t>A </a:t>
            </a:r>
            <a:r>
              <a:rPr lang="en" sz="2600">
                <a:solidFill>
                  <a:srgbClr val="1C4587"/>
                </a:solidFill>
              </a:rPr>
              <a:t>Knowledge Graphs uses Ontologies to infer new facts</a:t>
            </a:r>
            <a:endParaRPr sz="2600">
              <a:solidFill>
                <a:srgbClr val="1C4587"/>
              </a:solidFill>
            </a:endParaRPr>
          </a:p>
        </p:txBody>
      </p:sp>
      <p:sp>
        <p:nvSpPr>
          <p:cNvPr id="395" name="Google Shape;395;p60"/>
          <p:cNvSpPr txBox="1"/>
          <p:nvPr>
            <p:ph idx="1" type="body"/>
          </p:nvPr>
        </p:nvSpPr>
        <p:spPr>
          <a:xfrm>
            <a:off x="311700" y="1152475"/>
            <a:ext cx="385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An </a:t>
            </a:r>
            <a:r>
              <a:rPr b="1" lang="en" sz="1700"/>
              <a:t>ontology </a:t>
            </a:r>
            <a:r>
              <a:rPr lang="en" sz="1700"/>
              <a:t>is a formal representation of knowledge amenable to automated reasoning. Ontology defines the kinds of </a:t>
            </a:r>
            <a:r>
              <a:rPr lang="en" sz="1700"/>
              <a:t>things</a:t>
            </a:r>
            <a:r>
              <a:rPr lang="en" sz="1700"/>
              <a:t> that exist and what relations may or may not hold between them.</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The Ontology adds background knowledge to the KG: Very useful to infer new facts, and to check the quality (semantic coherence) of the KG.</a:t>
            </a:r>
            <a:endParaRPr sz="1700"/>
          </a:p>
        </p:txBody>
      </p:sp>
      <p:sp>
        <p:nvSpPr>
          <p:cNvPr id="396" name="Google Shape;396;p60"/>
          <p:cNvSpPr txBox="1"/>
          <p:nvPr>
            <p:ph idx="1" type="body"/>
          </p:nvPr>
        </p:nvSpPr>
        <p:spPr>
          <a:xfrm>
            <a:off x="4707700" y="1283550"/>
            <a:ext cx="385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Consider</a:t>
            </a:r>
            <a:endParaRPr sz="1500"/>
          </a:p>
          <a:p>
            <a:pPr indent="0" lvl="0" marL="0" rtl="0" algn="l">
              <a:spcBef>
                <a:spcPts val="0"/>
              </a:spcBef>
              <a:spcAft>
                <a:spcPts val="0"/>
              </a:spcAft>
              <a:buNone/>
            </a:pPr>
            <a:r>
              <a:rPr lang="en" sz="1500"/>
              <a:t>KG Facts</a:t>
            </a:r>
            <a:r>
              <a:rPr lang="en" sz="1500"/>
              <a:t>:</a:t>
            </a:r>
            <a:endParaRPr sz="1500"/>
          </a:p>
          <a:p>
            <a:pPr indent="-323850" lvl="0" marL="457200" rtl="0" algn="l">
              <a:spcBef>
                <a:spcPts val="0"/>
              </a:spcBef>
              <a:spcAft>
                <a:spcPts val="0"/>
              </a:spcAft>
              <a:buSzPts val="1500"/>
              <a:buChar char="●"/>
            </a:pPr>
            <a:r>
              <a:rPr lang="en" sz="1500"/>
              <a:t>The Eiffel tower is-a </a:t>
            </a:r>
            <a:r>
              <a:rPr b="1" lang="en" sz="1500"/>
              <a:t>Place</a:t>
            </a:r>
            <a:endParaRPr b="1" sz="1500"/>
          </a:p>
          <a:p>
            <a:pPr indent="-323850" lvl="0" marL="457200" rtl="0" algn="l">
              <a:spcBef>
                <a:spcPts val="0"/>
              </a:spcBef>
              <a:spcAft>
                <a:spcPts val="0"/>
              </a:spcAft>
              <a:buSzPts val="1500"/>
              <a:buChar char="●"/>
            </a:pPr>
            <a:r>
              <a:rPr lang="en" sz="1500"/>
              <a:t>The Louvre is-a </a:t>
            </a:r>
            <a:r>
              <a:rPr b="1" lang="en" sz="1500"/>
              <a:t>Museum</a:t>
            </a:r>
            <a:endParaRPr b="1" sz="1500"/>
          </a:p>
          <a:p>
            <a:pPr indent="-323850" lvl="0" marL="457200" rtl="0" algn="l">
              <a:spcBef>
                <a:spcPts val="0"/>
              </a:spcBef>
              <a:spcAft>
                <a:spcPts val="0"/>
              </a:spcAft>
              <a:buSzPts val="1500"/>
              <a:buChar char="●"/>
            </a:pPr>
            <a:r>
              <a:rPr lang="en" sz="1500"/>
              <a:t>Paris is-a </a:t>
            </a:r>
            <a:r>
              <a:rPr b="1" lang="en" sz="1500"/>
              <a:t>City</a:t>
            </a:r>
            <a:endParaRPr b="1" sz="1500"/>
          </a:p>
          <a:p>
            <a:pPr indent="0" lvl="0" marL="0" rtl="0" algn="l">
              <a:spcBef>
                <a:spcPts val="0"/>
              </a:spcBef>
              <a:spcAft>
                <a:spcPts val="0"/>
              </a:spcAft>
              <a:buNone/>
            </a:pPr>
            <a:r>
              <a:rPr lang="en" sz="1500"/>
              <a:t>An Ontology could define:</a:t>
            </a:r>
            <a:endParaRPr sz="1500"/>
          </a:p>
          <a:p>
            <a:pPr indent="-323850" lvl="0" marL="457200" rtl="0" algn="l">
              <a:spcBef>
                <a:spcPts val="0"/>
              </a:spcBef>
              <a:spcAft>
                <a:spcPts val="0"/>
              </a:spcAft>
              <a:buSzPts val="1500"/>
              <a:buChar char="●"/>
            </a:pPr>
            <a:r>
              <a:rPr lang="en" sz="1500"/>
              <a:t>Every Museum is a </a:t>
            </a:r>
            <a:r>
              <a:rPr b="1" lang="en" sz="1500"/>
              <a:t>Place</a:t>
            </a:r>
            <a:endParaRPr b="1" sz="1500"/>
          </a:p>
          <a:p>
            <a:pPr indent="-323850" lvl="0" marL="457200" rtl="0" algn="l">
              <a:spcBef>
                <a:spcPts val="0"/>
              </a:spcBef>
              <a:spcAft>
                <a:spcPts val="0"/>
              </a:spcAft>
              <a:buSzPts val="1500"/>
              <a:buChar char="●"/>
            </a:pPr>
            <a:r>
              <a:rPr lang="en" sz="1500"/>
              <a:t>Every City is a </a:t>
            </a:r>
            <a:r>
              <a:rPr b="1" lang="en" sz="1500"/>
              <a:t>Place</a:t>
            </a:r>
            <a:endParaRPr b="1" sz="1500"/>
          </a:p>
          <a:p>
            <a:pPr indent="0" lvl="0" marL="0" rtl="0" algn="l">
              <a:spcBef>
                <a:spcPts val="0"/>
              </a:spcBef>
              <a:spcAft>
                <a:spcPts val="0"/>
              </a:spcAft>
              <a:buNone/>
            </a:pPr>
            <a:r>
              <a:rPr lang="en" sz="1500"/>
              <a:t>In a logic that defines:</a:t>
            </a:r>
            <a:endParaRPr sz="1500"/>
          </a:p>
          <a:p>
            <a:pPr indent="-323850" lvl="0" marL="457200" rtl="0" algn="l">
              <a:spcBef>
                <a:spcPts val="0"/>
              </a:spcBef>
              <a:spcAft>
                <a:spcPts val="0"/>
              </a:spcAft>
              <a:buSzPts val="1500"/>
              <a:buChar char="●"/>
            </a:pPr>
            <a:r>
              <a:rPr b="1" lang="en" sz="1500"/>
              <a:t>is-a as a transitive property</a:t>
            </a:r>
            <a:r>
              <a:rPr lang="en" sz="1500"/>
              <a:t>, such that x is-a y, y is-a z, then x is-a z</a:t>
            </a:r>
            <a:endParaRPr sz="1500"/>
          </a:p>
          <a:p>
            <a:pPr indent="0" lvl="0" marL="0" rtl="0" algn="l">
              <a:spcBef>
                <a:spcPts val="0"/>
              </a:spcBef>
              <a:spcAft>
                <a:spcPts val="0"/>
              </a:spcAft>
              <a:buNone/>
            </a:pPr>
            <a:r>
              <a:rPr lang="en" sz="1500"/>
              <a:t>Therefore, we can infer that</a:t>
            </a:r>
            <a:endParaRPr sz="1500"/>
          </a:p>
          <a:p>
            <a:pPr indent="-323850" lvl="0" marL="457200" rtl="0" algn="l">
              <a:spcBef>
                <a:spcPts val="0"/>
              </a:spcBef>
              <a:spcAft>
                <a:spcPts val="0"/>
              </a:spcAft>
              <a:buSzPts val="1500"/>
              <a:buChar char="●"/>
            </a:pPr>
            <a:r>
              <a:rPr lang="en" sz="1500"/>
              <a:t>The Louvre is a </a:t>
            </a:r>
            <a:r>
              <a:rPr b="1" lang="en" sz="1500"/>
              <a:t>Place</a:t>
            </a:r>
            <a:endParaRPr b="1" sz="1500"/>
          </a:p>
          <a:p>
            <a:pPr indent="-323850" lvl="0" marL="457200" rtl="0" algn="l">
              <a:spcBef>
                <a:spcPts val="0"/>
              </a:spcBef>
              <a:spcAft>
                <a:spcPts val="0"/>
              </a:spcAft>
              <a:buSzPts val="1500"/>
              <a:buChar char="●"/>
            </a:pPr>
            <a:r>
              <a:rPr lang="en" sz="1500"/>
              <a:t>Paris is a </a:t>
            </a:r>
            <a:r>
              <a:rPr b="1" lang="en" sz="1500"/>
              <a:t>Place</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0" name="Shape 400"/>
        <p:cNvGrpSpPr/>
        <p:nvPr/>
      </p:nvGrpSpPr>
      <p:grpSpPr>
        <a:xfrm>
          <a:off x="0" y="0"/>
          <a:ext cx="0" cy="0"/>
          <a:chOff x="0" y="0"/>
          <a:chExt cx="0" cy="0"/>
        </a:xfrm>
      </p:grpSpPr>
      <p:pic>
        <p:nvPicPr>
          <p:cNvPr descr="poll-type-id" id="401" name="Google Shape;401;p61">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402" name="Google Shape;402;p61">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03" name="Google Shape;403;p61"/>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What primarily distinguishes a knowledge graph from a basic graph?</a:t>
            </a:r>
            <a:endParaRPr b="1" sz="3600">
              <a:solidFill>
                <a:srgbClr val="5B5B5B"/>
              </a:solidFill>
              <a:latin typeface="Roboto"/>
              <a:ea typeface="Roboto"/>
              <a:cs typeface="Roboto"/>
              <a:sym typeface="Roboto"/>
            </a:endParaRPr>
          </a:p>
        </p:txBody>
      </p:sp>
      <p:sp>
        <p:nvSpPr>
          <p:cNvPr descr="footer-id" id="404" name="Google Shape;404;p61"/>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05" name="Google Shape;405;p61"/>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nvSpPr>
        <p:spPr>
          <a:xfrm>
            <a:off x="483750" y="1867500"/>
            <a:ext cx="8176500" cy="140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1C4587"/>
                </a:solidFill>
                <a:latin typeface="Arial"/>
                <a:ea typeface="Arial"/>
                <a:cs typeface="Arial"/>
                <a:sym typeface="Arial"/>
              </a:rPr>
              <a:t>Why represent knowledge </a:t>
            </a:r>
            <a:endParaRPr b="0" i="0" sz="4800" u="none" cap="none" strike="noStrike">
              <a:solidFill>
                <a:srgbClr val="1C4587"/>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1C4587"/>
                </a:solidFill>
                <a:latin typeface="Arial"/>
                <a:ea typeface="Arial"/>
                <a:cs typeface="Arial"/>
                <a:sym typeface="Arial"/>
              </a:rPr>
              <a:t>as graphs?</a:t>
            </a:r>
            <a:endParaRPr b="0" i="0" sz="4800" u="none" cap="none" strike="noStrike">
              <a:solidFill>
                <a:srgbClr val="1C4587"/>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Accessible to humans </a:t>
            </a:r>
            <a:r>
              <a:rPr i="1" lang="en" sz="2000"/>
              <a:t>and </a:t>
            </a:r>
            <a:r>
              <a:rPr lang="en" sz="2000"/>
              <a:t>machines</a:t>
            </a:r>
            <a:endParaRPr sz="2000"/>
          </a:p>
          <a:p>
            <a:pPr indent="-330200" lvl="1" marL="914400" rtl="0" algn="l">
              <a:lnSpc>
                <a:spcPct val="115000"/>
              </a:lnSpc>
              <a:spcBef>
                <a:spcPts val="0"/>
              </a:spcBef>
              <a:spcAft>
                <a:spcPts val="0"/>
              </a:spcAft>
              <a:buSzPts val="1600"/>
              <a:buChar char="○"/>
            </a:pPr>
            <a:r>
              <a:rPr lang="en" sz="1600"/>
              <a:t>Graph paradigm is intuitive for humans to understand</a:t>
            </a:r>
            <a:endParaRPr sz="1600"/>
          </a:p>
          <a:p>
            <a:pPr indent="-330200" lvl="1" marL="914400" rtl="0" algn="l">
              <a:lnSpc>
                <a:spcPct val="115000"/>
              </a:lnSpc>
              <a:spcBef>
                <a:spcPts val="0"/>
              </a:spcBef>
              <a:spcAft>
                <a:spcPts val="0"/>
              </a:spcAft>
              <a:buSzPts val="1600"/>
              <a:buChar char="○"/>
            </a:pPr>
            <a:r>
              <a:rPr lang="en" sz="1600"/>
              <a:t>Graphs can be encoded with a formal semantics for machine inference</a:t>
            </a:r>
            <a:endParaRPr sz="1600"/>
          </a:p>
          <a:p>
            <a:pPr indent="-355600" lvl="0" marL="457200" rtl="0" algn="l">
              <a:lnSpc>
                <a:spcPct val="115000"/>
              </a:lnSpc>
              <a:spcBef>
                <a:spcPts val="0"/>
              </a:spcBef>
              <a:spcAft>
                <a:spcPts val="0"/>
              </a:spcAft>
              <a:buSzPts val="2000"/>
              <a:buChar char="●"/>
            </a:pPr>
            <a:r>
              <a:rPr lang="en" sz="2000"/>
              <a:t>Facilitates integration of heterogeneous knowledge</a:t>
            </a:r>
            <a:endParaRPr sz="2000"/>
          </a:p>
          <a:p>
            <a:pPr indent="-330200" lvl="1" marL="914400" rtl="0" algn="l">
              <a:lnSpc>
                <a:spcPct val="115000"/>
              </a:lnSpc>
              <a:spcBef>
                <a:spcPts val="0"/>
              </a:spcBef>
              <a:spcAft>
                <a:spcPts val="0"/>
              </a:spcAft>
              <a:buSzPts val="1600"/>
              <a:buChar char="○"/>
            </a:pPr>
            <a:r>
              <a:rPr lang="en" sz="1600"/>
              <a:t>Use of shared identifiers</a:t>
            </a:r>
            <a:endParaRPr sz="1600"/>
          </a:p>
          <a:p>
            <a:pPr indent="-330200" lvl="1" marL="914400" rtl="0" algn="l">
              <a:lnSpc>
                <a:spcPct val="115000"/>
              </a:lnSpc>
              <a:spcBef>
                <a:spcPts val="0"/>
              </a:spcBef>
              <a:spcAft>
                <a:spcPts val="0"/>
              </a:spcAft>
              <a:buSzPts val="1600"/>
              <a:buChar char="○"/>
            </a:pPr>
            <a:r>
              <a:rPr lang="en" sz="1600"/>
              <a:t>Use of shared vocabularies</a:t>
            </a:r>
            <a:endParaRPr sz="1600"/>
          </a:p>
          <a:p>
            <a:pPr indent="-330200" lvl="1" marL="914400" rtl="0" algn="l">
              <a:lnSpc>
                <a:spcPct val="115000"/>
              </a:lnSpc>
              <a:spcBef>
                <a:spcPts val="0"/>
              </a:spcBef>
              <a:spcAft>
                <a:spcPts val="0"/>
              </a:spcAft>
              <a:buSzPts val="1600"/>
              <a:buChar char="○"/>
            </a:pPr>
            <a:r>
              <a:rPr b="1" lang="en" sz="1600"/>
              <a:t>Creating links </a:t>
            </a:r>
            <a:r>
              <a:rPr lang="en" sz="1600"/>
              <a:t>between entities from different datasets</a:t>
            </a:r>
            <a:endParaRPr sz="1600"/>
          </a:p>
          <a:p>
            <a:pPr indent="-355600" lvl="0" marL="457200" rtl="0" algn="l">
              <a:lnSpc>
                <a:spcPct val="115000"/>
              </a:lnSpc>
              <a:spcBef>
                <a:spcPts val="0"/>
              </a:spcBef>
              <a:spcAft>
                <a:spcPts val="0"/>
              </a:spcAft>
              <a:buSzPts val="2000"/>
              <a:buChar char="●"/>
            </a:pPr>
            <a:r>
              <a:rPr lang="en" sz="2000"/>
              <a:t>Enables analysis</a:t>
            </a:r>
            <a:endParaRPr sz="2000"/>
          </a:p>
          <a:p>
            <a:pPr indent="-330200" lvl="1" marL="914400" rtl="0" algn="l">
              <a:lnSpc>
                <a:spcPct val="115000"/>
              </a:lnSpc>
              <a:spcBef>
                <a:spcPts val="0"/>
              </a:spcBef>
              <a:spcAft>
                <a:spcPts val="0"/>
              </a:spcAft>
              <a:buSzPts val="1600"/>
              <a:buChar char="○"/>
            </a:pPr>
            <a:r>
              <a:rPr lang="en" sz="1600"/>
              <a:t>Decades of research on graph analysis &amp; querying algorithms can be reused to explore, mine and analyse KGs</a:t>
            </a:r>
            <a:endParaRPr sz="1600"/>
          </a:p>
        </p:txBody>
      </p:sp>
      <p:sp>
        <p:nvSpPr>
          <p:cNvPr id="416" name="Google Shape;416;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Graphs as a KR paradigm</a:t>
            </a:r>
            <a:endParaRPr>
              <a:solidFill>
                <a:srgbClr val="1C4587"/>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nvSpPr>
        <p:spPr>
          <a:xfrm>
            <a:off x="1211600" y="857300"/>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666666"/>
                </a:solidFill>
                <a:latin typeface="Arial"/>
                <a:ea typeface="Arial"/>
                <a:cs typeface="Arial"/>
                <a:sym typeface="Arial"/>
              </a:rPr>
              <a:t>travel network</a:t>
            </a:r>
            <a:endParaRPr b="0" i="0" sz="1400" u="sng" cap="none" strike="noStrike">
              <a:solidFill>
                <a:srgbClr val="666666"/>
              </a:solidFill>
              <a:latin typeface="Arial"/>
              <a:ea typeface="Arial"/>
              <a:cs typeface="Arial"/>
              <a:sym typeface="Arial"/>
            </a:endParaRPr>
          </a:p>
        </p:txBody>
      </p:sp>
      <p:pic>
        <p:nvPicPr>
          <p:cNvPr id="422" name="Google Shape;422;p64"/>
          <p:cNvPicPr preferRelativeResize="0"/>
          <p:nvPr/>
        </p:nvPicPr>
        <p:blipFill rotWithShape="1">
          <a:blip r:embed="rId3">
            <a:alphaModFix/>
          </a:blip>
          <a:srcRect b="0" l="0" r="0" t="0"/>
          <a:stretch/>
        </p:blipFill>
        <p:spPr>
          <a:xfrm>
            <a:off x="412563" y="1277150"/>
            <a:ext cx="2960974" cy="24479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nvSpPr>
        <p:spPr>
          <a:xfrm>
            <a:off x="1211600" y="857300"/>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666666"/>
                </a:solidFill>
                <a:latin typeface="Arial"/>
                <a:ea typeface="Arial"/>
                <a:cs typeface="Arial"/>
                <a:sym typeface="Arial"/>
              </a:rPr>
              <a:t>travel network</a:t>
            </a:r>
            <a:endParaRPr b="0" i="0" sz="1400" u="sng" cap="none" strike="noStrike">
              <a:solidFill>
                <a:srgbClr val="666666"/>
              </a:solidFill>
              <a:latin typeface="Arial"/>
              <a:ea typeface="Arial"/>
              <a:cs typeface="Arial"/>
              <a:sym typeface="Arial"/>
            </a:endParaRPr>
          </a:p>
        </p:txBody>
      </p:sp>
      <p:pic>
        <p:nvPicPr>
          <p:cNvPr id="428" name="Google Shape;428;p65"/>
          <p:cNvPicPr preferRelativeResize="0"/>
          <p:nvPr/>
        </p:nvPicPr>
        <p:blipFill rotWithShape="1">
          <a:blip r:embed="rId3">
            <a:alphaModFix/>
          </a:blip>
          <a:srcRect b="0" l="0" r="0" t="0"/>
          <a:stretch/>
        </p:blipFill>
        <p:spPr>
          <a:xfrm>
            <a:off x="412563" y="1277150"/>
            <a:ext cx="2960974" cy="2447962"/>
          </a:xfrm>
          <a:prstGeom prst="rect">
            <a:avLst/>
          </a:prstGeom>
          <a:noFill/>
          <a:ln>
            <a:noFill/>
          </a:ln>
        </p:spPr>
      </p:pic>
      <p:sp>
        <p:nvSpPr>
          <p:cNvPr id="429" name="Google Shape;429;p65"/>
          <p:cNvSpPr txBox="1"/>
          <p:nvPr/>
        </p:nvSpPr>
        <p:spPr>
          <a:xfrm>
            <a:off x="2817925" y="4236200"/>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9900FF"/>
                </a:solidFill>
                <a:latin typeface="Arial"/>
                <a:ea typeface="Arial"/>
                <a:cs typeface="Arial"/>
                <a:sym typeface="Arial"/>
              </a:rPr>
              <a:t>social network</a:t>
            </a:r>
            <a:endParaRPr b="0" i="0" sz="1400" u="sng" cap="none" strike="noStrike">
              <a:solidFill>
                <a:srgbClr val="9900FF"/>
              </a:solidFill>
              <a:latin typeface="Arial"/>
              <a:ea typeface="Arial"/>
              <a:cs typeface="Arial"/>
              <a:sym typeface="Arial"/>
            </a:endParaRPr>
          </a:p>
        </p:txBody>
      </p:sp>
      <p:pic>
        <p:nvPicPr>
          <p:cNvPr id="430" name="Google Shape;430;p65"/>
          <p:cNvPicPr preferRelativeResize="0"/>
          <p:nvPr/>
        </p:nvPicPr>
        <p:blipFill rotWithShape="1">
          <a:blip r:embed="rId4">
            <a:alphaModFix/>
          </a:blip>
          <a:srcRect b="0" l="0" r="0" t="0"/>
          <a:stretch/>
        </p:blipFill>
        <p:spPr>
          <a:xfrm>
            <a:off x="2177875" y="2846025"/>
            <a:ext cx="2643000" cy="1390175"/>
          </a:xfrm>
          <a:prstGeom prst="rect">
            <a:avLst/>
          </a:prstGeom>
          <a:noFill/>
          <a:ln>
            <a:noFill/>
          </a:ln>
        </p:spPr>
      </p:pic>
      <p:cxnSp>
        <p:nvCxnSpPr>
          <p:cNvPr id="431" name="Google Shape;431;p65"/>
          <p:cNvCxnSpPr/>
          <p:nvPr/>
        </p:nvCxnSpPr>
        <p:spPr>
          <a:xfrm>
            <a:off x="1514050" y="3530550"/>
            <a:ext cx="690000" cy="323100"/>
          </a:xfrm>
          <a:prstGeom prst="straightConnector1">
            <a:avLst/>
          </a:prstGeom>
          <a:noFill/>
          <a:ln cap="flat" cmpd="sng" w="19050">
            <a:solidFill>
              <a:schemeClr val="dk2"/>
            </a:solidFill>
            <a:prstDash val="solid"/>
            <a:round/>
            <a:headEnd len="sm" w="sm" type="none"/>
            <a:tailEnd len="med" w="med" type="triangle"/>
          </a:ln>
        </p:spPr>
      </p:cxnSp>
      <p:cxnSp>
        <p:nvCxnSpPr>
          <p:cNvPr id="432" name="Google Shape;432;p65"/>
          <p:cNvCxnSpPr/>
          <p:nvPr/>
        </p:nvCxnSpPr>
        <p:spPr>
          <a:xfrm>
            <a:off x="1976350" y="3008525"/>
            <a:ext cx="377400" cy="576900"/>
          </a:xfrm>
          <a:prstGeom prst="straightConnector1">
            <a:avLst/>
          </a:prstGeom>
          <a:noFill/>
          <a:ln cap="flat" cmpd="sng" w="19050">
            <a:solidFill>
              <a:schemeClr val="dk2"/>
            </a:solidFill>
            <a:prstDash val="solid"/>
            <a:round/>
            <a:headEnd len="sm" w="sm" type="none"/>
            <a:tailEnd len="med" w="med" type="triangle"/>
          </a:ln>
        </p:spPr>
      </p:cxnSp>
      <p:sp>
        <p:nvSpPr>
          <p:cNvPr id="433" name="Google Shape;433;p65"/>
          <p:cNvSpPr txBox="1"/>
          <p:nvPr/>
        </p:nvSpPr>
        <p:spPr>
          <a:xfrm>
            <a:off x="1499650" y="3629075"/>
            <a:ext cx="476700" cy="4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is a</a:t>
            </a:r>
            <a:endParaRPr b="0" i="0" sz="1200" u="none" cap="none" strike="noStrike">
              <a:solidFill>
                <a:srgbClr val="000000"/>
              </a:solidFill>
              <a:latin typeface="Arial"/>
              <a:ea typeface="Arial"/>
              <a:cs typeface="Arial"/>
              <a:sym typeface="Arial"/>
            </a:endParaRPr>
          </a:p>
        </p:txBody>
      </p:sp>
      <p:sp>
        <p:nvSpPr>
          <p:cNvPr id="434" name="Google Shape;434;p65"/>
          <p:cNvSpPr txBox="1"/>
          <p:nvPr/>
        </p:nvSpPr>
        <p:spPr>
          <a:xfrm>
            <a:off x="1727475" y="3087425"/>
            <a:ext cx="476700" cy="4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is a</a:t>
            </a:r>
            <a:endParaRPr b="0" i="0" sz="1200" u="none" cap="none" strike="noStrike">
              <a:solidFill>
                <a:srgbClr val="000000"/>
              </a:solidFill>
              <a:latin typeface="Arial"/>
              <a:ea typeface="Arial"/>
              <a:cs typeface="Arial"/>
              <a:sym typeface="Arial"/>
            </a:endParaRPr>
          </a:p>
        </p:txBody>
      </p:sp>
      <p:cxnSp>
        <p:nvCxnSpPr>
          <p:cNvPr id="435" name="Google Shape;435;p65"/>
          <p:cNvCxnSpPr/>
          <p:nvPr/>
        </p:nvCxnSpPr>
        <p:spPr>
          <a:xfrm rot="10800000">
            <a:off x="2079650" y="2874900"/>
            <a:ext cx="991200" cy="305400"/>
          </a:xfrm>
          <a:prstGeom prst="straightConnector1">
            <a:avLst/>
          </a:prstGeom>
          <a:noFill/>
          <a:ln cap="flat" cmpd="sng" w="19050">
            <a:solidFill>
              <a:srgbClr val="B4A7D6"/>
            </a:solidFill>
            <a:prstDash val="solid"/>
            <a:round/>
            <a:headEnd len="sm" w="sm" type="none"/>
            <a:tailEnd len="med" w="med" type="triangle"/>
          </a:ln>
        </p:spPr>
      </p:cxnSp>
      <p:sp>
        <p:nvSpPr>
          <p:cNvPr id="436" name="Google Shape;436;p65"/>
          <p:cNvSpPr txBox="1"/>
          <p:nvPr/>
        </p:nvSpPr>
        <p:spPr>
          <a:xfrm rot="1034892">
            <a:off x="2269959" y="2743144"/>
            <a:ext cx="755788" cy="4190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4A7D6"/>
                </a:solidFill>
                <a:latin typeface="Arial"/>
                <a:ea typeface="Arial"/>
                <a:cs typeface="Arial"/>
                <a:sym typeface="Arial"/>
              </a:rPr>
              <a:t>friend of</a:t>
            </a:r>
            <a:endParaRPr b="0" i="0" sz="1100" u="none" cap="none" strike="noStrike">
              <a:solidFill>
                <a:srgbClr val="B4A7D6"/>
              </a:solidFill>
              <a:latin typeface="Arial"/>
              <a:ea typeface="Arial"/>
              <a:cs typeface="Arial"/>
              <a:sym typeface="Arial"/>
            </a:endParaRPr>
          </a:p>
        </p:txBody>
      </p:sp>
      <p:sp>
        <p:nvSpPr>
          <p:cNvPr id="437" name="Google Shape;437;p65"/>
          <p:cNvSpPr/>
          <p:nvPr/>
        </p:nvSpPr>
        <p:spPr>
          <a:xfrm rot="10800000">
            <a:off x="6500250" y="463297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5"/>
          <p:cNvSpPr txBox="1"/>
          <p:nvPr/>
        </p:nvSpPr>
        <p:spPr>
          <a:xfrm>
            <a:off x="6669700" y="4555300"/>
            <a:ext cx="20223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linking relations</a:t>
            </a:r>
            <a:endParaRPr b="0" i="0" sz="1400" u="none" cap="none" strike="noStrike">
              <a:solidFill>
                <a:srgbClr val="FF0000"/>
              </a:solidFill>
              <a:latin typeface="Arial"/>
              <a:ea typeface="Arial"/>
              <a:cs typeface="Arial"/>
              <a:sym typeface="Arial"/>
            </a:endParaRPr>
          </a:p>
        </p:txBody>
      </p:sp>
      <p:sp>
        <p:nvSpPr>
          <p:cNvPr id="439" name="Google Shape;439;p65"/>
          <p:cNvSpPr/>
          <p:nvPr/>
        </p:nvSpPr>
        <p:spPr>
          <a:xfrm rot="-9844856">
            <a:off x="2393675" y="3053600"/>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66"/>
          <p:cNvPicPr preferRelativeResize="0"/>
          <p:nvPr/>
        </p:nvPicPr>
        <p:blipFill rotWithShape="1">
          <a:blip r:embed="rId3">
            <a:alphaModFix/>
          </a:blip>
          <a:srcRect b="0" l="0" r="0" t="0"/>
          <a:stretch/>
        </p:blipFill>
        <p:spPr>
          <a:xfrm rot="1">
            <a:off x="2531975" y="1499822"/>
            <a:ext cx="2642999" cy="958480"/>
          </a:xfrm>
          <a:prstGeom prst="rect">
            <a:avLst/>
          </a:prstGeom>
          <a:noFill/>
          <a:ln>
            <a:noFill/>
          </a:ln>
        </p:spPr>
      </p:pic>
      <p:sp>
        <p:nvSpPr>
          <p:cNvPr id="445" name="Google Shape;445;p66"/>
          <p:cNvSpPr txBox="1"/>
          <p:nvPr/>
        </p:nvSpPr>
        <p:spPr>
          <a:xfrm>
            <a:off x="1211600" y="857300"/>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666666"/>
                </a:solidFill>
                <a:latin typeface="Arial"/>
                <a:ea typeface="Arial"/>
                <a:cs typeface="Arial"/>
                <a:sym typeface="Arial"/>
              </a:rPr>
              <a:t>travel network</a:t>
            </a:r>
            <a:endParaRPr b="0" i="0" sz="1400" u="sng" cap="none" strike="noStrike">
              <a:solidFill>
                <a:srgbClr val="666666"/>
              </a:solidFill>
              <a:latin typeface="Arial"/>
              <a:ea typeface="Arial"/>
              <a:cs typeface="Arial"/>
              <a:sym typeface="Arial"/>
            </a:endParaRPr>
          </a:p>
        </p:txBody>
      </p:sp>
      <p:pic>
        <p:nvPicPr>
          <p:cNvPr id="446" name="Google Shape;446;p66"/>
          <p:cNvPicPr preferRelativeResize="0"/>
          <p:nvPr/>
        </p:nvPicPr>
        <p:blipFill rotWithShape="1">
          <a:blip r:embed="rId4">
            <a:alphaModFix/>
          </a:blip>
          <a:srcRect b="0" l="0" r="0" t="0"/>
          <a:stretch/>
        </p:blipFill>
        <p:spPr>
          <a:xfrm>
            <a:off x="412563" y="1277150"/>
            <a:ext cx="2960974" cy="2447962"/>
          </a:xfrm>
          <a:prstGeom prst="rect">
            <a:avLst/>
          </a:prstGeom>
          <a:noFill/>
          <a:ln>
            <a:noFill/>
          </a:ln>
        </p:spPr>
      </p:pic>
      <p:sp>
        <p:nvSpPr>
          <p:cNvPr id="447" name="Google Shape;447;p66"/>
          <p:cNvSpPr txBox="1"/>
          <p:nvPr/>
        </p:nvSpPr>
        <p:spPr>
          <a:xfrm>
            <a:off x="2817925" y="4236200"/>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9900FF"/>
                </a:solidFill>
                <a:latin typeface="Arial"/>
                <a:ea typeface="Arial"/>
                <a:cs typeface="Arial"/>
                <a:sym typeface="Arial"/>
              </a:rPr>
              <a:t>social network</a:t>
            </a:r>
            <a:endParaRPr b="0" i="0" sz="1400" u="sng" cap="none" strike="noStrike">
              <a:solidFill>
                <a:srgbClr val="9900FF"/>
              </a:solidFill>
              <a:latin typeface="Arial"/>
              <a:ea typeface="Arial"/>
              <a:cs typeface="Arial"/>
              <a:sym typeface="Arial"/>
            </a:endParaRPr>
          </a:p>
        </p:txBody>
      </p:sp>
      <p:pic>
        <p:nvPicPr>
          <p:cNvPr id="448" name="Google Shape;448;p66"/>
          <p:cNvPicPr preferRelativeResize="0"/>
          <p:nvPr/>
        </p:nvPicPr>
        <p:blipFill rotWithShape="1">
          <a:blip r:embed="rId5">
            <a:alphaModFix/>
          </a:blip>
          <a:srcRect b="0" l="0" r="0" t="0"/>
          <a:stretch/>
        </p:blipFill>
        <p:spPr>
          <a:xfrm>
            <a:off x="2177875" y="2846025"/>
            <a:ext cx="2643000" cy="1390175"/>
          </a:xfrm>
          <a:prstGeom prst="rect">
            <a:avLst/>
          </a:prstGeom>
          <a:noFill/>
          <a:ln>
            <a:noFill/>
          </a:ln>
        </p:spPr>
      </p:pic>
      <p:cxnSp>
        <p:nvCxnSpPr>
          <p:cNvPr id="449" name="Google Shape;449;p66"/>
          <p:cNvCxnSpPr/>
          <p:nvPr/>
        </p:nvCxnSpPr>
        <p:spPr>
          <a:xfrm>
            <a:off x="1514050" y="3530550"/>
            <a:ext cx="690000" cy="323100"/>
          </a:xfrm>
          <a:prstGeom prst="straightConnector1">
            <a:avLst/>
          </a:prstGeom>
          <a:noFill/>
          <a:ln cap="flat" cmpd="sng" w="19050">
            <a:solidFill>
              <a:schemeClr val="dk2"/>
            </a:solidFill>
            <a:prstDash val="solid"/>
            <a:round/>
            <a:headEnd len="sm" w="sm" type="none"/>
            <a:tailEnd len="med" w="med" type="triangle"/>
          </a:ln>
        </p:spPr>
      </p:cxnSp>
      <p:cxnSp>
        <p:nvCxnSpPr>
          <p:cNvPr id="450" name="Google Shape;450;p66"/>
          <p:cNvCxnSpPr/>
          <p:nvPr/>
        </p:nvCxnSpPr>
        <p:spPr>
          <a:xfrm>
            <a:off x="1976350" y="3008525"/>
            <a:ext cx="377400" cy="576900"/>
          </a:xfrm>
          <a:prstGeom prst="straightConnector1">
            <a:avLst/>
          </a:prstGeom>
          <a:noFill/>
          <a:ln cap="flat" cmpd="sng" w="19050">
            <a:solidFill>
              <a:schemeClr val="dk2"/>
            </a:solidFill>
            <a:prstDash val="solid"/>
            <a:round/>
            <a:headEnd len="sm" w="sm" type="none"/>
            <a:tailEnd len="med" w="med" type="triangle"/>
          </a:ln>
        </p:spPr>
      </p:cxnSp>
      <p:sp>
        <p:nvSpPr>
          <p:cNvPr id="451" name="Google Shape;451;p66"/>
          <p:cNvSpPr txBox="1"/>
          <p:nvPr/>
        </p:nvSpPr>
        <p:spPr>
          <a:xfrm>
            <a:off x="1499650" y="3629075"/>
            <a:ext cx="476700" cy="4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is a</a:t>
            </a:r>
            <a:endParaRPr b="0" i="0" sz="1200" u="none" cap="none" strike="noStrike">
              <a:solidFill>
                <a:srgbClr val="000000"/>
              </a:solidFill>
              <a:latin typeface="Arial"/>
              <a:ea typeface="Arial"/>
              <a:cs typeface="Arial"/>
              <a:sym typeface="Arial"/>
            </a:endParaRPr>
          </a:p>
        </p:txBody>
      </p:sp>
      <p:sp>
        <p:nvSpPr>
          <p:cNvPr id="452" name="Google Shape;452;p66"/>
          <p:cNvSpPr txBox="1"/>
          <p:nvPr/>
        </p:nvSpPr>
        <p:spPr>
          <a:xfrm>
            <a:off x="1727475" y="3087425"/>
            <a:ext cx="476700" cy="4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is a</a:t>
            </a:r>
            <a:endParaRPr b="0" i="0" sz="1200" u="none" cap="none" strike="noStrike">
              <a:solidFill>
                <a:srgbClr val="000000"/>
              </a:solidFill>
              <a:latin typeface="Arial"/>
              <a:ea typeface="Arial"/>
              <a:cs typeface="Arial"/>
              <a:sym typeface="Arial"/>
            </a:endParaRPr>
          </a:p>
        </p:txBody>
      </p:sp>
      <p:cxnSp>
        <p:nvCxnSpPr>
          <p:cNvPr id="453" name="Google Shape;453;p66"/>
          <p:cNvCxnSpPr/>
          <p:nvPr/>
        </p:nvCxnSpPr>
        <p:spPr>
          <a:xfrm rot="10800000">
            <a:off x="2079650" y="2874900"/>
            <a:ext cx="991200" cy="305400"/>
          </a:xfrm>
          <a:prstGeom prst="straightConnector1">
            <a:avLst/>
          </a:prstGeom>
          <a:noFill/>
          <a:ln cap="flat" cmpd="sng" w="19050">
            <a:solidFill>
              <a:srgbClr val="B4A7D6"/>
            </a:solidFill>
            <a:prstDash val="solid"/>
            <a:round/>
            <a:headEnd len="sm" w="sm" type="none"/>
            <a:tailEnd len="med" w="med" type="triangle"/>
          </a:ln>
        </p:spPr>
      </p:cxnSp>
      <p:sp>
        <p:nvSpPr>
          <p:cNvPr id="454" name="Google Shape;454;p66"/>
          <p:cNvSpPr txBox="1"/>
          <p:nvPr/>
        </p:nvSpPr>
        <p:spPr>
          <a:xfrm rot="1034892">
            <a:off x="2269959" y="2743144"/>
            <a:ext cx="755788" cy="4190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4A7D6"/>
                </a:solidFill>
                <a:latin typeface="Arial"/>
                <a:ea typeface="Arial"/>
                <a:cs typeface="Arial"/>
                <a:sym typeface="Arial"/>
              </a:rPr>
              <a:t>friend of</a:t>
            </a:r>
            <a:endParaRPr b="0" i="0" sz="1100" u="none" cap="none" strike="noStrike">
              <a:solidFill>
                <a:srgbClr val="B4A7D6"/>
              </a:solidFill>
              <a:latin typeface="Arial"/>
              <a:ea typeface="Arial"/>
              <a:cs typeface="Arial"/>
              <a:sym typeface="Arial"/>
            </a:endParaRPr>
          </a:p>
        </p:txBody>
      </p:sp>
      <p:sp>
        <p:nvSpPr>
          <p:cNvPr id="455" name="Google Shape;455;p66"/>
          <p:cNvSpPr/>
          <p:nvPr/>
        </p:nvSpPr>
        <p:spPr>
          <a:xfrm rot="10800000">
            <a:off x="6500250" y="463297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6"/>
          <p:cNvSpPr txBox="1"/>
          <p:nvPr/>
        </p:nvSpPr>
        <p:spPr>
          <a:xfrm>
            <a:off x="6669700" y="4555300"/>
            <a:ext cx="20223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linking relations</a:t>
            </a:r>
            <a:endParaRPr b="0" i="0" sz="1400" u="none" cap="none" strike="noStrike">
              <a:solidFill>
                <a:srgbClr val="FF0000"/>
              </a:solidFill>
              <a:latin typeface="Arial"/>
              <a:ea typeface="Arial"/>
              <a:cs typeface="Arial"/>
              <a:sym typeface="Arial"/>
            </a:endParaRPr>
          </a:p>
        </p:txBody>
      </p:sp>
      <p:sp>
        <p:nvSpPr>
          <p:cNvPr id="457" name="Google Shape;457;p66"/>
          <p:cNvSpPr txBox="1"/>
          <p:nvPr/>
        </p:nvSpPr>
        <p:spPr>
          <a:xfrm>
            <a:off x="4058600" y="1084575"/>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FF0000"/>
                </a:solidFill>
                <a:latin typeface="Arial"/>
                <a:ea typeface="Arial"/>
                <a:cs typeface="Arial"/>
                <a:sym typeface="Arial"/>
              </a:rPr>
              <a:t>geo-objects</a:t>
            </a:r>
            <a:endParaRPr b="0" i="0" sz="1400" u="sng" cap="none" strike="noStrike">
              <a:solidFill>
                <a:srgbClr val="FF0000"/>
              </a:solidFill>
              <a:latin typeface="Arial"/>
              <a:ea typeface="Arial"/>
              <a:cs typeface="Arial"/>
              <a:sym typeface="Arial"/>
            </a:endParaRPr>
          </a:p>
        </p:txBody>
      </p:sp>
      <p:cxnSp>
        <p:nvCxnSpPr>
          <p:cNvPr id="458" name="Google Shape;458;p66"/>
          <p:cNvCxnSpPr/>
          <p:nvPr/>
        </p:nvCxnSpPr>
        <p:spPr>
          <a:xfrm flipH="1">
            <a:off x="2677950" y="2207725"/>
            <a:ext cx="698400" cy="118500"/>
          </a:xfrm>
          <a:prstGeom prst="straightConnector1">
            <a:avLst/>
          </a:prstGeom>
          <a:noFill/>
          <a:ln cap="flat" cmpd="sng" w="19050">
            <a:solidFill>
              <a:srgbClr val="E06666"/>
            </a:solidFill>
            <a:prstDash val="solid"/>
            <a:round/>
            <a:headEnd len="sm" w="sm" type="none"/>
            <a:tailEnd len="med" w="med" type="triangle"/>
          </a:ln>
        </p:spPr>
      </p:cxnSp>
      <p:sp>
        <p:nvSpPr>
          <p:cNvPr id="459" name="Google Shape;459;p66"/>
          <p:cNvSpPr txBox="1"/>
          <p:nvPr/>
        </p:nvSpPr>
        <p:spPr>
          <a:xfrm rot="-528715">
            <a:off x="2654964" y="1930730"/>
            <a:ext cx="934126" cy="41894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A9999"/>
                </a:solidFill>
                <a:latin typeface="Arial"/>
                <a:ea typeface="Arial"/>
                <a:cs typeface="Arial"/>
                <a:sym typeface="Arial"/>
              </a:rPr>
              <a:t>located in</a:t>
            </a:r>
            <a:endParaRPr b="0" i="0" sz="1100" u="none" cap="none" strike="noStrike">
              <a:solidFill>
                <a:srgbClr val="EA9999"/>
              </a:solidFill>
              <a:latin typeface="Arial"/>
              <a:ea typeface="Arial"/>
              <a:cs typeface="Arial"/>
              <a:sym typeface="Arial"/>
            </a:endParaRPr>
          </a:p>
        </p:txBody>
      </p:sp>
      <p:sp>
        <p:nvSpPr>
          <p:cNvPr id="460" name="Google Shape;460;p66"/>
          <p:cNvSpPr/>
          <p:nvPr/>
        </p:nvSpPr>
        <p:spPr>
          <a:xfrm rot="-9844856">
            <a:off x="2393675" y="3053600"/>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6"/>
          <p:cNvSpPr/>
          <p:nvPr/>
        </p:nvSpPr>
        <p:spPr>
          <a:xfrm rot="10800000">
            <a:off x="2945075" y="232622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67"/>
          <p:cNvPicPr preferRelativeResize="0"/>
          <p:nvPr/>
        </p:nvPicPr>
        <p:blipFill rotWithShape="1">
          <a:blip r:embed="rId3">
            <a:alphaModFix/>
          </a:blip>
          <a:srcRect b="0" l="0" r="0" t="0"/>
          <a:stretch/>
        </p:blipFill>
        <p:spPr>
          <a:xfrm>
            <a:off x="4820875" y="1777501"/>
            <a:ext cx="2414800" cy="2224949"/>
          </a:xfrm>
          <a:prstGeom prst="rect">
            <a:avLst/>
          </a:prstGeom>
          <a:noFill/>
          <a:ln>
            <a:noFill/>
          </a:ln>
        </p:spPr>
      </p:pic>
      <p:pic>
        <p:nvPicPr>
          <p:cNvPr id="467" name="Google Shape;467;p67"/>
          <p:cNvPicPr preferRelativeResize="0"/>
          <p:nvPr/>
        </p:nvPicPr>
        <p:blipFill rotWithShape="1">
          <a:blip r:embed="rId4">
            <a:alphaModFix/>
          </a:blip>
          <a:srcRect b="0" l="0" r="0" t="0"/>
          <a:stretch/>
        </p:blipFill>
        <p:spPr>
          <a:xfrm rot="1">
            <a:off x="2531975" y="1499822"/>
            <a:ext cx="2642999" cy="958480"/>
          </a:xfrm>
          <a:prstGeom prst="rect">
            <a:avLst/>
          </a:prstGeom>
          <a:noFill/>
          <a:ln>
            <a:noFill/>
          </a:ln>
        </p:spPr>
      </p:pic>
      <p:sp>
        <p:nvSpPr>
          <p:cNvPr id="468" name="Google Shape;468;p67"/>
          <p:cNvSpPr txBox="1"/>
          <p:nvPr/>
        </p:nvSpPr>
        <p:spPr>
          <a:xfrm>
            <a:off x="1211600" y="857300"/>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666666"/>
                </a:solidFill>
                <a:latin typeface="Arial"/>
                <a:ea typeface="Arial"/>
                <a:cs typeface="Arial"/>
                <a:sym typeface="Arial"/>
              </a:rPr>
              <a:t>travel network</a:t>
            </a:r>
            <a:endParaRPr b="0" i="0" sz="1400" u="sng" cap="none" strike="noStrike">
              <a:solidFill>
                <a:srgbClr val="666666"/>
              </a:solidFill>
              <a:latin typeface="Arial"/>
              <a:ea typeface="Arial"/>
              <a:cs typeface="Arial"/>
              <a:sym typeface="Arial"/>
            </a:endParaRPr>
          </a:p>
        </p:txBody>
      </p:sp>
      <p:pic>
        <p:nvPicPr>
          <p:cNvPr id="469" name="Google Shape;469;p67"/>
          <p:cNvPicPr preferRelativeResize="0"/>
          <p:nvPr/>
        </p:nvPicPr>
        <p:blipFill rotWithShape="1">
          <a:blip r:embed="rId5">
            <a:alphaModFix/>
          </a:blip>
          <a:srcRect b="0" l="0" r="0" t="0"/>
          <a:stretch/>
        </p:blipFill>
        <p:spPr>
          <a:xfrm>
            <a:off x="412563" y="1277150"/>
            <a:ext cx="2960974" cy="2447962"/>
          </a:xfrm>
          <a:prstGeom prst="rect">
            <a:avLst/>
          </a:prstGeom>
          <a:noFill/>
          <a:ln>
            <a:noFill/>
          </a:ln>
        </p:spPr>
      </p:pic>
      <p:sp>
        <p:nvSpPr>
          <p:cNvPr id="470" name="Google Shape;470;p67"/>
          <p:cNvSpPr txBox="1"/>
          <p:nvPr/>
        </p:nvSpPr>
        <p:spPr>
          <a:xfrm>
            <a:off x="2817925" y="4236200"/>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9900FF"/>
                </a:solidFill>
                <a:latin typeface="Arial"/>
                <a:ea typeface="Arial"/>
                <a:cs typeface="Arial"/>
                <a:sym typeface="Arial"/>
              </a:rPr>
              <a:t>social network</a:t>
            </a:r>
            <a:endParaRPr b="0" i="0" sz="1400" u="sng" cap="none" strike="noStrike">
              <a:solidFill>
                <a:srgbClr val="9900FF"/>
              </a:solidFill>
              <a:latin typeface="Arial"/>
              <a:ea typeface="Arial"/>
              <a:cs typeface="Arial"/>
              <a:sym typeface="Arial"/>
            </a:endParaRPr>
          </a:p>
        </p:txBody>
      </p:sp>
      <p:pic>
        <p:nvPicPr>
          <p:cNvPr id="471" name="Google Shape;471;p67"/>
          <p:cNvPicPr preferRelativeResize="0"/>
          <p:nvPr/>
        </p:nvPicPr>
        <p:blipFill rotWithShape="1">
          <a:blip r:embed="rId6">
            <a:alphaModFix/>
          </a:blip>
          <a:srcRect b="0" l="0" r="0" t="0"/>
          <a:stretch/>
        </p:blipFill>
        <p:spPr>
          <a:xfrm>
            <a:off x="2177875" y="2846025"/>
            <a:ext cx="2643000" cy="1390175"/>
          </a:xfrm>
          <a:prstGeom prst="rect">
            <a:avLst/>
          </a:prstGeom>
          <a:noFill/>
          <a:ln>
            <a:noFill/>
          </a:ln>
        </p:spPr>
      </p:pic>
      <p:cxnSp>
        <p:nvCxnSpPr>
          <p:cNvPr id="472" name="Google Shape;472;p67"/>
          <p:cNvCxnSpPr/>
          <p:nvPr/>
        </p:nvCxnSpPr>
        <p:spPr>
          <a:xfrm>
            <a:off x="1514050" y="3530550"/>
            <a:ext cx="690000" cy="323100"/>
          </a:xfrm>
          <a:prstGeom prst="straightConnector1">
            <a:avLst/>
          </a:prstGeom>
          <a:noFill/>
          <a:ln cap="flat" cmpd="sng" w="19050">
            <a:solidFill>
              <a:schemeClr val="dk2"/>
            </a:solidFill>
            <a:prstDash val="solid"/>
            <a:round/>
            <a:headEnd len="sm" w="sm" type="none"/>
            <a:tailEnd len="med" w="med" type="triangle"/>
          </a:ln>
        </p:spPr>
      </p:cxnSp>
      <p:cxnSp>
        <p:nvCxnSpPr>
          <p:cNvPr id="473" name="Google Shape;473;p67"/>
          <p:cNvCxnSpPr/>
          <p:nvPr/>
        </p:nvCxnSpPr>
        <p:spPr>
          <a:xfrm>
            <a:off x="1976350" y="3008525"/>
            <a:ext cx="377400" cy="576900"/>
          </a:xfrm>
          <a:prstGeom prst="straightConnector1">
            <a:avLst/>
          </a:prstGeom>
          <a:noFill/>
          <a:ln cap="flat" cmpd="sng" w="19050">
            <a:solidFill>
              <a:schemeClr val="dk2"/>
            </a:solidFill>
            <a:prstDash val="solid"/>
            <a:round/>
            <a:headEnd len="sm" w="sm" type="none"/>
            <a:tailEnd len="med" w="med" type="triangle"/>
          </a:ln>
        </p:spPr>
      </p:cxnSp>
      <p:sp>
        <p:nvSpPr>
          <p:cNvPr id="474" name="Google Shape;474;p67"/>
          <p:cNvSpPr txBox="1"/>
          <p:nvPr/>
        </p:nvSpPr>
        <p:spPr>
          <a:xfrm>
            <a:off x="1499650" y="3629075"/>
            <a:ext cx="476700" cy="4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is a</a:t>
            </a:r>
            <a:endParaRPr b="0" i="0" sz="1200" u="none" cap="none" strike="noStrike">
              <a:solidFill>
                <a:srgbClr val="000000"/>
              </a:solidFill>
              <a:latin typeface="Arial"/>
              <a:ea typeface="Arial"/>
              <a:cs typeface="Arial"/>
              <a:sym typeface="Arial"/>
            </a:endParaRPr>
          </a:p>
        </p:txBody>
      </p:sp>
      <p:sp>
        <p:nvSpPr>
          <p:cNvPr id="475" name="Google Shape;475;p67"/>
          <p:cNvSpPr txBox="1"/>
          <p:nvPr/>
        </p:nvSpPr>
        <p:spPr>
          <a:xfrm>
            <a:off x="1727475" y="3087425"/>
            <a:ext cx="476700" cy="4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is a</a:t>
            </a:r>
            <a:endParaRPr b="0" i="0" sz="1200" u="none" cap="none" strike="noStrike">
              <a:solidFill>
                <a:srgbClr val="000000"/>
              </a:solidFill>
              <a:latin typeface="Arial"/>
              <a:ea typeface="Arial"/>
              <a:cs typeface="Arial"/>
              <a:sym typeface="Arial"/>
            </a:endParaRPr>
          </a:p>
        </p:txBody>
      </p:sp>
      <p:cxnSp>
        <p:nvCxnSpPr>
          <p:cNvPr id="476" name="Google Shape;476;p67"/>
          <p:cNvCxnSpPr/>
          <p:nvPr/>
        </p:nvCxnSpPr>
        <p:spPr>
          <a:xfrm rot="10800000">
            <a:off x="2079650" y="2874900"/>
            <a:ext cx="991200" cy="305400"/>
          </a:xfrm>
          <a:prstGeom prst="straightConnector1">
            <a:avLst/>
          </a:prstGeom>
          <a:noFill/>
          <a:ln cap="flat" cmpd="sng" w="19050">
            <a:solidFill>
              <a:srgbClr val="B4A7D6"/>
            </a:solidFill>
            <a:prstDash val="solid"/>
            <a:round/>
            <a:headEnd len="sm" w="sm" type="none"/>
            <a:tailEnd len="med" w="med" type="triangle"/>
          </a:ln>
        </p:spPr>
      </p:cxnSp>
      <p:sp>
        <p:nvSpPr>
          <p:cNvPr id="477" name="Google Shape;477;p67"/>
          <p:cNvSpPr txBox="1"/>
          <p:nvPr/>
        </p:nvSpPr>
        <p:spPr>
          <a:xfrm rot="1034892">
            <a:off x="2269959" y="2743144"/>
            <a:ext cx="755788" cy="4190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4A7D6"/>
                </a:solidFill>
                <a:latin typeface="Arial"/>
                <a:ea typeface="Arial"/>
                <a:cs typeface="Arial"/>
                <a:sym typeface="Arial"/>
              </a:rPr>
              <a:t>friend of</a:t>
            </a:r>
            <a:endParaRPr b="0" i="0" sz="1100" u="none" cap="none" strike="noStrike">
              <a:solidFill>
                <a:srgbClr val="B4A7D6"/>
              </a:solidFill>
              <a:latin typeface="Arial"/>
              <a:ea typeface="Arial"/>
              <a:cs typeface="Arial"/>
              <a:sym typeface="Arial"/>
            </a:endParaRPr>
          </a:p>
        </p:txBody>
      </p:sp>
      <p:sp>
        <p:nvSpPr>
          <p:cNvPr id="478" name="Google Shape;478;p67"/>
          <p:cNvSpPr/>
          <p:nvPr/>
        </p:nvSpPr>
        <p:spPr>
          <a:xfrm rot="10800000">
            <a:off x="6500250" y="463297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7"/>
          <p:cNvSpPr txBox="1"/>
          <p:nvPr/>
        </p:nvSpPr>
        <p:spPr>
          <a:xfrm>
            <a:off x="6669700" y="4555300"/>
            <a:ext cx="20223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linking relations</a:t>
            </a:r>
            <a:endParaRPr b="0" i="0" sz="1400" u="none" cap="none" strike="noStrike">
              <a:solidFill>
                <a:srgbClr val="FF0000"/>
              </a:solidFill>
              <a:latin typeface="Arial"/>
              <a:ea typeface="Arial"/>
              <a:cs typeface="Arial"/>
              <a:sym typeface="Arial"/>
            </a:endParaRPr>
          </a:p>
        </p:txBody>
      </p:sp>
      <p:sp>
        <p:nvSpPr>
          <p:cNvPr id="480" name="Google Shape;480;p67"/>
          <p:cNvSpPr txBox="1"/>
          <p:nvPr/>
        </p:nvSpPr>
        <p:spPr>
          <a:xfrm>
            <a:off x="4058600" y="1084575"/>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FF0000"/>
                </a:solidFill>
                <a:latin typeface="Arial"/>
                <a:ea typeface="Arial"/>
                <a:cs typeface="Arial"/>
                <a:sym typeface="Arial"/>
              </a:rPr>
              <a:t>geo-objects</a:t>
            </a:r>
            <a:endParaRPr b="0" i="0" sz="1400" u="sng" cap="none" strike="noStrike">
              <a:solidFill>
                <a:srgbClr val="FF0000"/>
              </a:solidFill>
              <a:latin typeface="Arial"/>
              <a:ea typeface="Arial"/>
              <a:cs typeface="Arial"/>
              <a:sym typeface="Arial"/>
            </a:endParaRPr>
          </a:p>
        </p:txBody>
      </p:sp>
      <p:cxnSp>
        <p:nvCxnSpPr>
          <p:cNvPr id="481" name="Google Shape;481;p67"/>
          <p:cNvCxnSpPr/>
          <p:nvPr/>
        </p:nvCxnSpPr>
        <p:spPr>
          <a:xfrm flipH="1">
            <a:off x="2677950" y="2207725"/>
            <a:ext cx="698400" cy="118500"/>
          </a:xfrm>
          <a:prstGeom prst="straightConnector1">
            <a:avLst/>
          </a:prstGeom>
          <a:noFill/>
          <a:ln cap="flat" cmpd="sng" w="19050">
            <a:solidFill>
              <a:srgbClr val="E06666"/>
            </a:solidFill>
            <a:prstDash val="solid"/>
            <a:round/>
            <a:headEnd len="sm" w="sm" type="none"/>
            <a:tailEnd len="med" w="med" type="triangle"/>
          </a:ln>
        </p:spPr>
      </p:cxnSp>
      <p:sp>
        <p:nvSpPr>
          <p:cNvPr id="482" name="Google Shape;482;p67"/>
          <p:cNvSpPr txBox="1"/>
          <p:nvPr/>
        </p:nvSpPr>
        <p:spPr>
          <a:xfrm rot="-528715">
            <a:off x="2654964" y="1930730"/>
            <a:ext cx="934126" cy="41894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A9999"/>
                </a:solidFill>
                <a:latin typeface="Arial"/>
                <a:ea typeface="Arial"/>
                <a:cs typeface="Arial"/>
                <a:sym typeface="Arial"/>
              </a:rPr>
              <a:t>located in</a:t>
            </a:r>
            <a:endParaRPr b="0" i="0" sz="1100" u="none" cap="none" strike="noStrike">
              <a:solidFill>
                <a:srgbClr val="EA9999"/>
              </a:solidFill>
              <a:latin typeface="Arial"/>
              <a:ea typeface="Arial"/>
              <a:cs typeface="Arial"/>
              <a:sym typeface="Arial"/>
            </a:endParaRPr>
          </a:p>
        </p:txBody>
      </p:sp>
      <p:sp>
        <p:nvSpPr>
          <p:cNvPr id="483" name="Google Shape;483;p67"/>
          <p:cNvSpPr/>
          <p:nvPr/>
        </p:nvSpPr>
        <p:spPr>
          <a:xfrm rot="-9844856">
            <a:off x="2393675" y="3053600"/>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7"/>
          <p:cNvSpPr/>
          <p:nvPr/>
        </p:nvSpPr>
        <p:spPr>
          <a:xfrm rot="10800000">
            <a:off x="2945075" y="232622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7"/>
          <p:cNvSpPr txBox="1"/>
          <p:nvPr/>
        </p:nvSpPr>
        <p:spPr>
          <a:xfrm>
            <a:off x="7329100" y="2706375"/>
            <a:ext cx="1362900" cy="3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38761D"/>
                </a:solidFill>
                <a:latin typeface="Arial"/>
                <a:ea typeface="Arial"/>
                <a:cs typeface="Arial"/>
                <a:sym typeface="Arial"/>
              </a:rPr>
              <a:t>art history</a:t>
            </a:r>
            <a:endParaRPr b="0" i="0" sz="1400" u="sng" cap="none" strike="noStrike">
              <a:solidFill>
                <a:srgbClr val="38761D"/>
              </a:solidFill>
              <a:latin typeface="Arial"/>
              <a:ea typeface="Arial"/>
              <a:cs typeface="Arial"/>
              <a:sym typeface="Arial"/>
            </a:endParaRPr>
          </a:p>
        </p:txBody>
      </p:sp>
      <p:cxnSp>
        <p:nvCxnSpPr>
          <p:cNvPr id="486" name="Google Shape;486;p67"/>
          <p:cNvCxnSpPr/>
          <p:nvPr/>
        </p:nvCxnSpPr>
        <p:spPr>
          <a:xfrm rot="10800000">
            <a:off x="4031050" y="2369900"/>
            <a:ext cx="1041000" cy="605100"/>
          </a:xfrm>
          <a:prstGeom prst="straightConnector1">
            <a:avLst/>
          </a:prstGeom>
          <a:noFill/>
          <a:ln cap="flat" cmpd="sng" w="19050">
            <a:solidFill>
              <a:srgbClr val="2AD7B4"/>
            </a:solidFill>
            <a:prstDash val="solid"/>
            <a:round/>
            <a:headEnd len="sm" w="sm" type="none"/>
            <a:tailEnd len="med" w="med" type="triangle"/>
          </a:ln>
        </p:spPr>
      </p:cxnSp>
      <p:sp>
        <p:nvSpPr>
          <p:cNvPr id="487" name="Google Shape;487;p67"/>
          <p:cNvSpPr txBox="1"/>
          <p:nvPr/>
        </p:nvSpPr>
        <p:spPr>
          <a:xfrm rot="1810300">
            <a:off x="4225386" y="2424844"/>
            <a:ext cx="934156" cy="41889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AD7B4"/>
                </a:solidFill>
                <a:latin typeface="Arial"/>
                <a:ea typeface="Arial"/>
                <a:cs typeface="Arial"/>
                <a:sym typeface="Arial"/>
              </a:rPr>
              <a:t>exhibited in</a:t>
            </a:r>
            <a:endParaRPr b="0" i="0" sz="1100" u="none" cap="none" strike="noStrike">
              <a:solidFill>
                <a:srgbClr val="2AD7B4"/>
              </a:solidFill>
              <a:latin typeface="Arial"/>
              <a:ea typeface="Arial"/>
              <a:cs typeface="Arial"/>
              <a:sym typeface="Arial"/>
            </a:endParaRPr>
          </a:p>
        </p:txBody>
      </p:sp>
      <p:sp>
        <p:nvSpPr>
          <p:cNvPr id="488" name="Google Shape;488;p67"/>
          <p:cNvSpPr/>
          <p:nvPr/>
        </p:nvSpPr>
        <p:spPr>
          <a:xfrm rot="-9288706">
            <a:off x="4383350" y="276057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9" name="Google Shape;489;p67"/>
          <p:cNvCxnSpPr/>
          <p:nvPr/>
        </p:nvCxnSpPr>
        <p:spPr>
          <a:xfrm flipH="1" rot="10800000">
            <a:off x="3825250" y="3242775"/>
            <a:ext cx="1321500" cy="130800"/>
          </a:xfrm>
          <a:prstGeom prst="straightConnector1">
            <a:avLst/>
          </a:prstGeom>
          <a:noFill/>
          <a:ln cap="flat" cmpd="sng" w="19050">
            <a:solidFill>
              <a:srgbClr val="B4A7D6"/>
            </a:solidFill>
            <a:prstDash val="solid"/>
            <a:round/>
            <a:headEnd len="sm" w="sm" type="none"/>
            <a:tailEnd len="med" w="med" type="triangle"/>
          </a:ln>
        </p:spPr>
      </p:cxnSp>
      <p:sp>
        <p:nvSpPr>
          <p:cNvPr id="490" name="Google Shape;490;p67"/>
          <p:cNvSpPr txBox="1"/>
          <p:nvPr/>
        </p:nvSpPr>
        <p:spPr>
          <a:xfrm rot="-360198">
            <a:off x="3939279" y="3014641"/>
            <a:ext cx="946591" cy="3460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4A7D6"/>
                </a:solidFill>
                <a:latin typeface="Arial"/>
                <a:ea typeface="Arial"/>
                <a:cs typeface="Arial"/>
                <a:sym typeface="Arial"/>
              </a:rPr>
              <a:t>interested in</a:t>
            </a:r>
            <a:endParaRPr b="0" i="0" sz="1100" u="none" cap="none" strike="noStrike">
              <a:solidFill>
                <a:srgbClr val="B4A7D6"/>
              </a:solidFill>
              <a:latin typeface="Arial"/>
              <a:ea typeface="Arial"/>
              <a:cs typeface="Arial"/>
              <a:sym typeface="Arial"/>
            </a:endParaRPr>
          </a:p>
        </p:txBody>
      </p:sp>
      <p:sp>
        <p:nvSpPr>
          <p:cNvPr id="491" name="Google Shape;491;p67"/>
          <p:cNvSpPr/>
          <p:nvPr/>
        </p:nvSpPr>
        <p:spPr>
          <a:xfrm rot="10331605">
            <a:off x="4383350" y="3335575"/>
            <a:ext cx="225950" cy="21185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68"/>
          <p:cNvPicPr preferRelativeResize="0"/>
          <p:nvPr/>
        </p:nvPicPr>
        <p:blipFill rotWithShape="1">
          <a:blip r:embed="rId3">
            <a:alphaModFix/>
          </a:blip>
          <a:srcRect b="0" l="0" r="0" t="0"/>
          <a:stretch/>
        </p:blipFill>
        <p:spPr>
          <a:xfrm>
            <a:off x="759831" y="0"/>
            <a:ext cx="7624338"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69"/>
          <p:cNvPicPr preferRelativeResize="0"/>
          <p:nvPr/>
        </p:nvPicPr>
        <p:blipFill rotWithShape="1">
          <a:blip r:embed="rId3">
            <a:alphaModFix/>
          </a:blip>
          <a:srcRect b="0" l="0" r="0" t="0"/>
          <a:stretch/>
        </p:blipFill>
        <p:spPr>
          <a:xfrm>
            <a:off x="4410975" y="2178512"/>
            <a:ext cx="779275" cy="779275"/>
          </a:xfrm>
          <a:prstGeom prst="rect">
            <a:avLst/>
          </a:prstGeom>
          <a:noFill/>
          <a:ln>
            <a:noFill/>
          </a:ln>
        </p:spPr>
      </p:pic>
      <p:pic>
        <p:nvPicPr>
          <p:cNvPr id="502" name="Google Shape;502;p69"/>
          <p:cNvPicPr preferRelativeResize="0"/>
          <p:nvPr/>
        </p:nvPicPr>
        <p:blipFill rotWithShape="1">
          <a:blip r:embed="rId4">
            <a:alphaModFix/>
          </a:blip>
          <a:srcRect b="0" l="0" r="0" t="0"/>
          <a:stretch/>
        </p:blipFill>
        <p:spPr>
          <a:xfrm>
            <a:off x="3879775" y="2658788"/>
            <a:ext cx="1629400" cy="955700"/>
          </a:xfrm>
          <a:prstGeom prst="rect">
            <a:avLst/>
          </a:prstGeom>
          <a:noFill/>
          <a:ln>
            <a:noFill/>
          </a:ln>
        </p:spPr>
      </p:pic>
      <p:pic>
        <p:nvPicPr>
          <p:cNvPr id="503" name="Google Shape;503;p69"/>
          <p:cNvPicPr preferRelativeResize="0"/>
          <p:nvPr/>
        </p:nvPicPr>
        <p:blipFill rotWithShape="1">
          <a:blip r:embed="rId5">
            <a:alphaModFix/>
          </a:blip>
          <a:srcRect b="0" l="0" r="0" t="0"/>
          <a:stretch/>
        </p:blipFill>
        <p:spPr>
          <a:xfrm>
            <a:off x="592125" y="557288"/>
            <a:ext cx="1624024" cy="2101520"/>
          </a:xfrm>
          <a:prstGeom prst="rect">
            <a:avLst/>
          </a:prstGeom>
          <a:noFill/>
          <a:ln>
            <a:noFill/>
          </a:ln>
        </p:spPr>
      </p:pic>
      <p:pic>
        <p:nvPicPr>
          <p:cNvPr id="504" name="Google Shape;504;p69"/>
          <p:cNvPicPr preferRelativeResize="0"/>
          <p:nvPr/>
        </p:nvPicPr>
        <p:blipFill rotWithShape="1">
          <a:blip r:embed="rId6">
            <a:alphaModFix/>
          </a:blip>
          <a:srcRect b="0" l="0" r="0" t="0"/>
          <a:stretch/>
        </p:blipFill>
        <p:spPr>
          <a:xfrm>
            <a:off x="2538775" y="531139"/>
            <a:ext cx="2902176" cy="1647361"/>
          </a:xfrm>
          <a:prstGeom prst="rect">
            <a:avLst/>
          </a:prstGeom>
          <a:noFill/>
          <a:ln>
            <a:noFill/>
          </a:ln>
        </p:spPr>
      </p:pic>
      <p:pic>
        <p:nvPicPr>
          <p:cNvPr id="505" name="Google Shape;505;p69"/>
          <p:cNvPicPr preferRelativeResize="0"/>
          <p:nvPr/>
        </p:nvPicPr>
        <p:blipFill rotWithShape="1">
          <a:blip r:embed="rId7">
            <a:alphaModFix/>
          </a:blip>
          <a:srcRect b="0" l="0" r="0" t="0"/>
          <a:stretch/>
        </p:blipFill>
        <p:spPr>
          <a:xfrm>
            <a:off x="2053600" y="3827072"/>
            <a:ext cx="2178025" cy="929291"/>
          </a:xfrm>
          <a:prstGeom prst="rect">
            <a:avLst/>
          </a:prstGeom>
          <a:noFill/>
          <a:ln>
            <a:noFill/>
          </a:ln>
        </p:spPr>
      </p:pic>
      <p:pic>
        <p:nvPicPr>
          <p:cNvPr id="506" name="Google Shape;506;p69"/>
          <p:cNvPicPr preferRelativeResize="0"/>
          <p:nvPr/>
        </p:nvPicPr>
        <p:blipFill rotWithShape="1">
          <a:blip r:embed="rId8">
            <a:alphaModFix/>
          </a:blip>
          <a:srcRect b="0" l="0" r="0" t="0"/>
          <a:stretch/>
        </p:blipFill>
        <p:spPr>
          <a:xfrm>
            <a:off x="5710600" y="1881850"/>
            <a:ext cx="2934788" cy="3152424"/>
          </a:xfrm>
          <a:prstGeom prst="rect">
            <a:avLst/>
          </a:prstGeom>
          <a:noFill/>
          <a:ln>
            <a:noFill/>
          </a:ln>
        </p:spPr>
      </p:pic>
      <p:pic>
        <p:nvPicPr>
          <p:cNvPr id="507" name="Google Shape;507;p69"/>
          <p:cNvPicPr preferRelativeResize="0"/>
          <p:nvPr/>
        </p:nvPicPr>
        <p:blipFill rotWithShape="1">
          <a:blip r:embed="rId9">
            <a:alphaModFix/>
          </a:blip>
          <a:srcRect b="0" l="0" r="0" t="0"/>
          <a:stretch/>
        </p:blipFill>
        <p:spPr>
          <a:xfrm>
            <a:off x="199875" y="3868626"/>
            <a:ext cx="852350" cy="525051"/>
          </a:xfrm>
          <a:prstGeom prst="rect">
            <a:avLst/>
          </a:prstGeom>
          <a:noFill/>
          <a:ln>
            <a:noFill/>
          </a:ln>
        </p:spPr>
      </p:pic>
      <p:pic>
        <p:nvPicPr>
          <p:cNvPr id="508" name="Google Shape;508;p69"/>
          <p:cNvPicPr preferRelativeResize="0"/>
          <p:nvPr/>
        </p:nvPicPr>
        <p:blipFill rotWithShape="1">
          <a:blip r:embed="rId10">
            <a:alphaModFix/>
          </a:blip>
          <a:srcRect b="0" l="0" r="0" t="0"/>
          <a:stretch/>
        </p:blipFill>
        <p:spPr>
          <a:xfrm>
            <a:off x="6882300" y="557300"/>
            <a:ext cx="964350" cy="1287550"/>
          </a:xfrm>
          <a:prstGeom prst="rect">
            <a:avLst/>
          </a:prstGeom>
          <a:noFill/>
          <a:ln>
            <a:noFill/>
          </a:ln>
        </p:spPr>
      </p:pic>
      <p:pic>
        <p:nvPicPr>
          <p:cNvPr id="509" name="Google Shape;509;p69"/>
          <p:cNvPicPr preferRelativeResize="0"/>
          <p:nvPr/>
        </p:nvPicPr>
        <p:blipFill rotWithShape="1">
          <a:blip r:embed="rId11">
            <a:alphaModFix/>
          </a:blip>
          <a:srcRect b="0" l="0" r="0" t="0"/>
          <a:stretch/>
        </p:blipFill>
        <p:spPr>
          <a:xfrm>
            <a:off x="265450" y="2702350"/>
            <a:ext cx="1355603" cy="955700"/>
          </a:xfrm>
          <a:prstGeom prst="rect">
            <a:avLst/>
          </a:prstGeom>
          <a:noFill/>
          <a:ln>
            <a:noFill/>
          </a:ln>
        </p:spPr>
      </p:pic>
      <p:pic>
        <p:nvPicPr>
          <p:cNvPr id="510" name="Google Shape;510;p69"/>
          <p:cNvPicPr preferRelativeResize="0"/>
          <p:nvPr/>
        </p:nvPicPr>
        <p:blipFill rotWithShape="1">
          <a:blip r:embed="rId12">
            <a:alphaModFix/>
          </a:blip>
          <a:srcRect b="0" l="0" r="0" t="0"/>
          <a:stretch/>
        </p:blipFill>
        <p:spPr>
          <a:xfrm>
            <a:off x="1876944" y="2881369"/>
            <a:ext cx="1593975" cy="81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Lecture outline</a:t>
            </a:r>
            <a:endParaRPr>
              <a:solidFill>
                <a:srgbClr val="1C4587"/>
              </a:solidFill>
            </a:endParaRPr>
          </a:p>
        </p:txBody>
      </p:sp>
      <p:sp>
        <p:nvSpPr>
          <p:cNvPr id="156" name="Google Shape;156;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The ‘What’ and ‘Why’ of knowledge graphs</a:t>
            </a:r>
            <a:endParaRPr/>
          </a:p>
          <a:p>
            <a:pPr indent="-342900" lvl="0" marL="457200" rtl="0" algn="l">
              <a:lnSpc>
                <a:spcPct val="115000"/>
              </a:lnSpc>
              <a:spcBef>
                <a:spcPts val="0"/>
              </a:spcBef>
              <a:spcAft>
                <a:spcPts val="0"/>
              </a:spcAft>
              <a:buSzPts val="1800"/>
              <a:buAutoNum type="arabicPeriod"/>
            </a:pPr>
            <a:r>
              <a:rPr lang="en"/>
              <a:t>Knowledge graph representations</a:t>
            </a:r>
            <a:endParaRPr/>
          </a:p>
          <a:p>
            <a:pPr indent="-342900" lvl="0" marL="457200" rtl="0" algn="l">
              <a:lnSpc>
                <a:spcPct val="115000"/>
              </a:lnSpc>
              <a:spcBef>
                <a:spcPts val="0"/>
              </a:spcBef>
              <a:spcAft>
                <a:spcPts val="0"/>
              </a:spcAft>
              <a:buSzPts val="1800"/>
              <a:buAutoNum type="arabicPeriod"/>
            </a:pPr>
            <a:r>
              <a:rPr lang="en"/>
              <a:t>Course logistics</a:t>
            </a:r>
            <a:endParaRPr/>
          </a:p>
          <a:p>
            <a:pPr indent="-342900" lvl="0" marL="457200" rtl="0" algn="l">
              <a:lnSpc>
                <a:spcPct val="115000"/>
              </a:lnSpc>
              <a:spcBef>
                <a:spcPts val="0"/>
              </a:spcBef>
              <a:spcAft>
                <a:spcPts val="0"/>
              </a:spcAft>
              <a:buSzPts val="1800"/>
              <a:buAutoNum type="arabicPeriod"/>
            </a:pPr>
            <a:r>
              <a:rPr lang="en"/>
              <a:t>Use of AI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70"/>
          <p:cNvPicPr preferRelativeResize="0"/>
          <p:nvPr/>
        </p:nvPicPr>
        <p:blipFill rotWithShape="1">
          <a:blip r:embed="rId3">
            <a:alphaModFix/>
          </a:blip>
          <a:srcRect b="0" l="0" r="0" t="0"/>
          <a:stretch/>
        </p:blipFill>
        <p:spPr>
          <a:xfrm>
            <a:off x="81200" y="191250"/>
            <a:ext cx="6977949" cy="4757125"/>
          </a:xfrm>
          <a:prstGeom prst="rect">
            <a:avLst/>
          </a:prstGeom>
          <a:noFill/>
          <a:ln>
            <a:noFill/>
          </a:ln>
        </p:spPr>
      </p:pic>
      <p:pic>
        <p:nvPicPr>
          <p:cNvPr id="516" name="Google Shape;516;p70"/>
          <p:cNvPicPr preferRelativeResize="0"/>
          <p:nvPr/>
        </p:nvPicPr>
        <p:blipFill rotWithShape="1">
          <a:blip r:embed="rId4">
            <a:alphaModFix/>
          </a:blip>
          <a:srcRect b="0" l="0" r="0" t="0"/>
          <a:stretch/>
        </p:blipFill>
        <p:spPr>
          <a:xfrm>
            <a:off x="7315568" y="0"/>
            <a:ext cx="1394914"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1"/>
          <p:cNvSpPr txBox="1"/>
          <p:nvPr>
            <p:ph idx="1" type="body"/>
          </p:nvPr>
        </p:nvSpPr>
        <p:spPr>
          <a:xfrm>
            <a:off x="311700" y="1337500"/>
            <a:ext cx="8520600" cy="3375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33333"/>
              </a:buClr>
              <a:buSzPts val="1800"/>
              <a:buChar char="●"/>
            </a:pPr>
            <a:r>
              <a:rPr lang="en">
                <a:solidFill>
                  <a:srgbClr val="333333"/>
                </a:solidFill>
                <a:highlight>
                  <a:srgbClr val="FFFFFF"/>
                </a:highlight>
              </a:rPr>
              <a:t>Crowdsourced community effort to extract structured content from information created in various Wikimedia projects</a:t>
            </a:r>
            <a:endParaRPr>
              <a:solidFill>
                <a:srgbClr val="333333"/>
              </a:solidFill>
              <a:highlight>
                <a:srgbClr val="FFFFFF"/>
              </a:highlight>
            </a:endParaRPr>
          </a:p>
          <a:p>
            <a:pPr indent="-342900" lvl="0" marL="457200" marR="0" rtl="0" algn="l">
              <a:lnSpc>
                <a:spcPct val="115000"/>
              </a:lnSpc>
              <a:spcBef>
                <a:spcPts val="0"/>
              </a:spcBef>
              <a:spcAft>
                <a:spcPts val="0"/>
              </a:spcAft>
              <a:buClr>
                <a:srgbClr val="333333"/>
              </a:buClr>
              <a:buSzPts val="1800"/>
              <a:buChar char="●"/>
            </a:pPr>
            <a:r>
              <a:rPr lang="en">
                <a:solidFill>
                  <a:srgbClr val="333333"/>
                </a:solidFill>
                <a:highlight>
                  <a:srgbClr val="FFFFFF"/>
                </a:highlight>
              </a:rPr>
              <a:t>Structured information resembles an open knowledge graph which is available for everyone on the Web</a:t>
            </a:r>
            <a:endParaRPr>
              <a:solidFill>
                <a:srgbClr val="333333"/>
              </a:solidFill>
              <a:highlight>
                <a:srgbClr val="FFFFFF"/>
              </a:highlight>
            </a:endParaRPr>
          </a:p>
          <a:p>
            <a:pPr indent="-342900" lvl="0" marL="457200" marR="0" rtl="0" algn="l">
              <a:lnSpc>
                <a:spcPct val="115000"/>
              </a:lnSpc>
              <a:spcBef>
                <a:spcPts val="0"/>
              </a:spcBef>
              <a:spcAft>
                <a:spcPts val="0"/>
              </a:spcAft>
              <a:buClr>
                <a:srgbClr val="333333"/>
              </a:buClr>
              <a:buSzPts val="1800"/>
              <a:buChar char="●"/>
            </a:pPr>
            <a:r>
              <a:rPr lang="en">
                <a:solidFill>
                  <a:srgbClr val="333333"/>
                </a:solidFill>
                <a:highlight>
                  <a:srgbClr val="FFFFFF"/>
                </a:highlight>
              </a:rPr>
              <a:t>English version of the DBpedia knowledge base describes </a:t>
            </a:r>
            <a:endParaRPr>
              <a:solidFill>
                <a:srgbClr val="333333"/>
              </a:solidFill>
              <a:highlight>
                <a:srgbClr val="FFFFFF"/>
              </a:highlight>
            </a:endParaRPr>
          </a:p>
          <a:p>
            <a:pPr indent="-317500" lvl="1" marL="914400" marR="0" rtl="0" algn="l">
              <a:lnSpc>
                <a:spcPct val="115000"/>
              </a:lnSpc>
              <a:spcBef>
                <a:spcPts val="0"/>
              </a:spcBef>
              <a:spcAft>
                <a:spcPts val="0"/>
              </a:spcAft>
              <a:buClr>
                <a:srgbClr val="333333"/>
              </a:buClr>
              <a:buSzPts val="1400"/>
              <a:buChar char="○"/>
            </a:pPr>
            <a:r>
              <a:rPr lang="en" sz="1800">
                <a:solidFill>
                  <a:srgbClr val="333333"/>
                </a:solidFill>
                <a:highlight>
                  <a:srgbClr val="FFFFFF"/>
                </a:highlight>
              </a:rPr>
              <a:t>4.58 million things, </a:t>
            </a:r>
            <a:endParaRPr sz="1800">
              <a:solidFill>
                <a:srgbClr val="333333"/>
              </a:solidFill>
              <a:highlight>
                <a:srgbClr val="FFFFFF"/>
              </a:highlight>
            </a:endParaRPr>
          </a:p>
          <a:p>
            <a:pPr indent="-317500" lvl="1" marL="914400" marR="0" rtl="0" algn="l">
              <a:lnSpc>
                <a:spcPct val="115000"/>
              </a:lnSpc>
              <a:spcBef>
                <a:spcPts val="0"/>
              </a:spcBef>
              <a:spcAft>
                <a:spcPts val="0"/>
              </a:spcAft>
              <a:buClr>
                <a:srgbClr val="333333"/>
              </a:buClr>
              <a:buSzPts val="1400"/>
              <a:buChar char="○"/>
            </a:pPr>
            <a:r>
              <a:rPr lang="en" sz="1800">
                <a:solidFill>
                  <a:srgbClr val="333333"/>
                </a:solidFill>
                <a:highlight>
                  <a:srgbClr val="FFFFFF"/>
                </a:highlight>
              </a:rPr>
              <a:t>out of which 4.22 million are classified in a consistent </a:t>
            </a:r>
            <a:r>
              <a:rPr lang="en" sz="1800">
                <a:solidFill>
                  <a:srgbClr val="333333"/>
                </a:solidFill>
                <a:highlight>
                  <a:srgbClr val="FFFFFF"/>
                </a:highlight>
                <a:uFill>
                  <a:noFill/>
                </a:uFill>
                <a:hlinkClick r:id="rId3">
                  <a:extLst>
                    <a:ext uri="{A12FA001-AC4F-418D-AE19-62706E023703}">
                      <ahyp:hlinkClr val="tx"/>
                    </a:ext>
                  </a:extLst>
                </a:hlinkClick>
              </a:rPr>
              <a:t>ontology</a:t>
            </a:r>
            <a:r>
              <a:rPr lang="en" sz="1800">
                <a:solidFill>
                  <a:srgbClr val="333333"/>
                </a:solidFill>
                <a:highlight>
                  <a:srgbClr val="FFFFFF"/>
                </a:highlight>
              </a:rPr>
              <a:t>, </a:t>
            </a:r>
            <a:endParaRPr sz="1800">
              <a:solidFill>
                <a:srgbClr val="333333"/>
              </a:solidFill>
              <a:highlight>
                <a:srgbClr val="FFFFFF"/>
              </a:highlight>
            </a:endParaRPr>
          </a:p>
          <a:p>
            <a:pPr indent="-317500" lvl="1" marL="914400" marR="0" rtl="0" algn="l">
              <a:lnSpc>
                <a:spcPct val="115000"/>
              </a:lnSpc>
              <a:spcBef>
                <a:spcPts val="0"/>
              </a:spcBef>
              <a:spcAft>
                <a:spcPts val="0"/>
              </a:spcAft>
              <a:buClr>
                <a:srgbClr val="333333"/>
              </a:buClr>
              <a:buSzPts val="1400"/>
              <a:buChar char="○"/>
            </a:pPr>
            <a:r>
              <a:rPr lang="en" sz="1800">
                <a:solidFill>
                  <a:srgbClr val="333333"/>
                </a:solidFill>
                <a:highlight>
                  <a:srgbClr val="FFFFFF"/>
                </a:highlight>
              </a:rPr>
              <a:t>including 1,445,000 persons, 735,000 places , 241,000 organizations etc.</a:t>
            </a:r>
            <a:endParaRPr>
              <a:solidFill>
                <a:srgbClr val="333333"/>
              </a:solidFill>
              <a:highlight>
                <a:srgbClr val="FFFFFF"/>
              </a:highlight>
            </a:endParaRPr>
          </a:p>
          <a:p>
            <a:pPr indent="-342900" lvl="0" marL="457200" rtl="0" algn="l">
              <a:lnSpc>
                <a:spcPct val="115000"/>
              </a:lnSpc>
              <a:spcBef>
                <a:spcPts val="0"/>
              </a:spcBef>
              <a:spcAft>
                <a:spcPts val="0"/>
              </a:spcAft>
              <a:buClr>
                <a:srgbClr val="333333"/>
              </a:buClr>
              <a:buSzPts val="1800"/>
              <a:buChar char="●"/>
            </a:pPr>
            <a:r>
              <a:rPr lang="en">
                <a:solidFill>
                  <a:srgbClr val="333333"/>
                </a:solidFill>
                <a:highlight>
                  <a:srgbClr val="FFFFFF"/>
                </a:highlight>
              </a:rPr>
              <a:t>Localized versions of DBpedia in 125 languages</a:t>
            </a:r>
            <a:endParaRPr>
              <a:solidFill>
                <a:srgbClr val="333333"/>
              </a:solidFill>
              <a:highlight>
                <a:srgbClr val="FFFFFF"/>
              </a:highlight>
            </a:endParaRPr>
          </a:p>
          <a:p>
            <a:pPr indent="-317500" lvl="1" marL="914400" rtl="0" algn="l">
              <a:lnSpc>
                <a:spcPct val="115000"/>
              </a:lnSpc>
              <a:spcBef>
                <a:spcPts val="0"/>
              </a:spcBef>
              <a:spcAft>
                <a:spcPts val="0"/>
              </a:spcAft>
              <a:buClr>
                <a:srgbClr val="333333"/>
              </a:buClr>
              <a:buSzPts val="1400"/>
              <a:buChar char="○"/>
            </a:pPr>
            <a:r>
              <a:rPr lang="en" sz="1800">
                <a:solidFill>
                  <a:srgbClr val="333333"/>
                </a:solidFill>
                <a:highlight>
                  <a:srgbClr val="FFFFFF"/>
                </a:highlight>
              </a:rPr>
              <a:t>8.8 billion fact, large-scale-cross-domain knowledge graph</a:t>
            </a:r>
            <a:endParaRPr>
              <a:solidFill>
                <a:srgbClr val="333333"/>
              </a:solidFill>
              <a:highlight>
                <a:srgbClr val="FFFFFF"/>
              </a:highlight>
            </a:endParaRPr>
          </a:p>
        </p:txBody>
      </p:sp>
      <p:pic>
        <p:nvPicPr>
          <p:cNvPr id="522" name="Google Shape;522;p71"/>
          <p:cNvPicPr preferRelativeResize="0"/>
          <p:nvPr/>
        </p:nvPicPr>
        <p:blipFill rotWithShape="1">
          <a:blip r:embed="rId4">
            <a:alphaModFix/>
          </a:blip>
          <a:srcRect b="0" l="0" r="0" t="0"/>
          <a:stretch/>
        </p:blipFill>
        <p:spPr>
          <a:xfrm>
            <a:off x="3766175" y="67375"/>
            <a:ext cx="1995000" cy="12289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2"/>
          <p:cNvPicPr preferRelativeResize="0"/>
          <p:nvPr/>
        </p:nvPicPr>
        <p:blipFill rotWithShape="1">
          <a:blip r:embed="rId3">
            <a:alphaModFix/>
          </a:blip>
          <a:srcRect b="0" l="0" r="0" t="0"/>
          <a:stretch/>
        </p:blipFill>
        <p:spPr>
          <a:xfrm>
            <a:off x="410700" y="0"/>
            <a:ext cx="6780901" cy="4991099"/>
          </a:xfrm>
          <a:prstGeom prst="rect">
            <a:avLst/>
          </a:prstGeom>
          <a:noFill/>
          <a:ln>
            <a:noFill/>
          </a:ln>
        </p:spPr>
      </p:pic>
      <p:sp>
        <p:nvSpPr>
          <p:cNvPr id="528" name="Google Shape;528;p72"/>
          <p:cNvSpPr txBox="1"/>
          <p:nvPr/>
        </p:nvSpPr>
        <p:spPr>
          <a:xfrm>
            <a:off x="4045500" y="3299300"/>
            <a:ext cx="5098500" cy="62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1" lang="en" sz="2400" u="sng" cap="none" strike="noStrike">
                <a:solidFill>
                  <a:schemeClr val="hlink"/>
                </a:solidFill>
                <a:latin typeface="Arial"/>
                <a:ea typeface="Arial"/>
                <a:cs typeface="Arial"/>
                <a:sym typeface="Arial"/>
                <a:hlinkClick r:id="rId4"/>
              </a:rPr>
              <a:t>http://dbpedia.org/page/Maastricht</a:t>
            </a:r>
            <a:r>
              <a:rPr b="0" i="1" lang="en" sz="2400" u="sng" cap="none" strike="noStrike">
                <a:solidFill>
                  <a:srgbClr val="000000"/>
                </a:solidFill>
                <a:latin typeface="Arial"/>
                <a:ea typeface="Arial"/>
                <a:cs typeface="Arial"/>
                <a:sym typeface="Arial"/>
              </a:rPr>
              <a:t> </a:t>
            </a:r>
            <a:endParaRPr b="0" i="1" sz="2400" u="sng"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34" name="Google Shape;534;p73"/>
          <p:cNvPicPr preferRelativeResize="0"/>
          <p:nvPr/>
        </p:nvPicPr>
        <p:blipFill rotWithShape="1">
          <a:blip r:embed="rId3">
            <a:alphaModFix/>
          </a:blip>
          <a:srcRect b="0" l="0" r="0" t="0"/>
          <a:stretch/>
        </p:blipFill>
        <p:spPr>
          <a:xfrm>
            <a:off x="49025" y="60775"/>
            <a:ext cx="8095151" cy="3469350"/>
          </a:xfrm>
          <a:prstGeom prst="rect">
            <a:avLst/>
          </a:prstGeom>
          <a:noFill/>
          <a:ln>
            <a:noFill/>
          </a:ln>
        </p:spPr>
      </p:pic>
      <p:pic>
        <p:nvPicPr>
          <p:cNvPr id="535" name="Google Shape;535;p73"/>
          <p:cNvPicPr preferRelativeResize="0"/>
          <p:nvPr/>
        </p:nvPicPr>
        <p:blipFill rotWithShape="1">
          <a:blip r:embed="rId4">
            <a:alphaModFix/>
          </a:blip>
          <a:srcRect b="0" l="0" r="0" t="0"/>
          <a:stretch/>
        </p:blipFill>
        <p:spPr>
          <a:xfrm>
            <a:off x="4149125" y="2290175"/>
            <a:ext cx="4151074" cy="2721151"/>
          </a:xfrm>
          <a:prstGeom prst="rect">
            <a:avLst/>
          </a:prstGeom>
          <a:noFill/>
          <a:ln>
            <a:noFill/>
          </a:ln>
        </p:spPr>
      </p:pic>
      <p:sp>
        <p:nvSpPr>
          <p:cNvPr id="536" name="Google Shape;536;p73"/>
          <p:cNvSpPr txBox="1"/>
          <p:nvPr/>
        </p:nvSpPr>
        <p:spPr>
          <a:xfrm>
            <a:off x="311700" y="4688250"/>
            <a:ext cx="34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E.g. </a:t>
            </a:r>
            <a:r>
              <a:rPr lang="en" u="sng">
                <a:solidFill>
                  <a:schemeClr val="hlink"/>
                </a:solidFill>
                <a:hlinkClick r:id="rId5"/>
              </a:rPr>
              <a:t>https://www.wikidata.org/wiki/Q1309</a:t>
            </a: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Graph </a:t>
            </a:r>
            <a:r>
              <a:rPr lang="en">
                <a:solidFill>
                  <a:srgbClr val="1C4587"/>
                </a:solidFill>
              </a:rPr>
              <a:t>Knowledge Representation</a:t>
            </a:r>
            <a:endParaRPr>
              <a:solidFill>
                <a:srgbClr val="1C4587"/>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Long history of KR &amp; graph representation</a:t>
            </a:r>
            <a:endParaRPr>
              <a:solidFill>
                <a:srgbClr val="1C4587"/>
              </a:solidFill>
            </a:endParaRPr>
          </a:p>
        </p:txBody>
      </p:sp>
      <p:sp>
        <p:nvSpPr>
          <p:cNvPr id="547" name="Google Shape;547;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Existential Graphs (1896; Peirce)</a:t>
            </a:r>
            <a:endParaRPr/>
          </a:p>
          <a:p>
            <a:pPr indent="-342900" lvl="0" marL="457200" rtl="0" algn="l">
              <a:lnSpc>
                <a:spcPct val="115000"/>
              </a:lnSpc>
              <a:spcBef>
                <a:spcPts val="0"/>
              </a:spcBef>
              <a:spcAft>
                <a:spcPts val="0"/>
              </a:spcAft>
              <a:buSzPts val="1800"/>
              <a:buChar char="●"/>
            </a:pPr>
            <a:r>
              <a:rPr lang="en"/>
              <a:t>Semantic Networks</a:t>
            </a:r>
            <a:endParaRPr/>
          </a:p>
          <a:p>
            <a:pPr indent="-342900" lvl="0" marL="457200" rtl="0" algn="l">
              <a:lnSpc>
                <a:spcPct val="115000"/>
              </a:lnSpc>
              <a:spcBef>
                <a:spcPts val="0"/>
              </a:spcBef>
              <a:spcAft>
                <a:spcPts val="0"/>
              </a:spcAft>
              <a:buSzPts val="1800"/>
              <a:buChar char="●"/>
            </a:pPr>
            <a:r>
              <a:rPr lang="en"/>
              <a:t>Conceptual Graphs</a:t>
            </a:r>
            <a:endParaRPr/>
          </a:p>
          <a:p>
            <a:pPr indent="-342900" lvl="0" marL="457200" rtl="0" algn="l">
              <a:lnSpc>
                <a:spcPct val="115000"/>
              </a:lnSpc>
              <a:spcBef>
                <a:spcPts val="0"/>
              </a:spcBef>
              <a:spcAft>
                <a:spcPts val="0"/>
              </a:spcAft>
              <a:buSzPts val="1800"/>
              <a:buChar char="●"/>
            </a:pPr>
            <a:r>
              <a:rPr lang="en"/>
              <a:t>Cognitive Semantic Networks</a:t>
            </a:r>
            <a:endParaRPr/>
          </a:p>
          <a:p>
            <a:pPr indent="-342900" lvl="0" marL="457200" rtl="0" algn="l">
              <a:lnSpc>
                <a:spcPct val="115000"/>
              </a:lnSpc>
              <a:spcBef>
                <a:spcPts val="0"/>
              </a:spcBef>
              <a:spcAft>
                <a:spcPts val="0"/>
              </a:spcAft>
              <a:buSzPts val="1800"/>
              <a:buChar char="●"/>
            </a:pPr>
            <a:r>
              <a:rPr lang="en"/>
              <a:t>Structured Inheritance Networks</a:t>
            </a:r>
            <a:endParaRPr/>
          </a:p>
          <a:p>
            <a:pPr indent="-342900" lvl="0" marL="457200" rtl="0" algn="l">
              <a:lnSpc>
                <a:spcPct val="115000"/>
              </a:lnSpc>
              <a:spcBef>
                <a:spcPts val="0"/>
              </a:spcBef>
              <a:spcAft>
                <a:spcPts val="0"/>
              </a:spcAft>
              <a:buSzPts val="1800"/>
              <a:buChar char="●"/>
            </a:pPr>
            <a:r>
              <a:rPr lang="en"/>
              <a:t>Multilayered Extended Semantic Networks (MultiNets)</a:t>
            </a:r>
            <a:endParaRPr/>
          </a:p>
          <a:p>
            <a:pPr indent="-342900" lvl="0" marL="457200" rtl="0" algn="l">
              <a:lnSpc>
                <a:spcPct val="115000"/>
              </a:lnSpc>
              <a:spcBef>
                <a:spcPts val="0"/>
              </a:spcBef>
              <a:spcAft>
                <a:spcPts val="0"/>
              </a:spcAft>
              <a:buSzPts val="1800"/>
              <a:buChar char="●"/>
            </a:pPr>
            <a:r>
              <a:rPr lang="en"/>
              <a:t>Basic Conceptual Graphs </a:t>
            </a:r>
            <a:endParaRPr/>
          </a:p>
          <a:p>
            <a:pPr indent="-342900" lvl="0" marL="457200" rtl="0" algn="l">
              <a:lnSpc>
                <a:spcPct val="115000"/>
              </a:lnSpc>
              <a:spcBef>
                <a:spcPts val="0"/>
              </a:spcBef>
              <a:spcAft>
                <a:spcPts val="0"/>
              </a:spcAft>
              <a:buSzPts val="1800"/>
              <a:buChar char="●"/>
            </a:pPr>
            <a:r>
              <a:rPr lang="en"/>
              <a:t>Full Conceptual Graphs</a:t>
            </a:r>
            <a:endParaRPr/>
          </a:p>
          <a:p>
            <a:pPr indent="-342900" lvl="0" marL="457200" rtl="0" algn="l">
              <a:lnSpc>
                <a:spcPct val="115000"/>
              </a:lnSpc>
              <a:spcBef>
                <a:spcPts val="0"/>
              </a:spcBef>
              <a:spcAft>
                <a:spcPts val="0"/>
              </a:spcAft>
              <a:buSzPts val="1800"/>
              <a:buChar char="●"/>
            </a:pPr>
            <a:r>
              <a:rPr lang="en"/>
              <a:t>Hierarchical Semantic Form</a:t>
            </a:r>
            <a:endParaRPr/>
          </a:p>
          <a:p>
            <a:pPr indent="-342900" lvl="0" marL="457200" rtl="0" algn="l">
              <a:lnSpc>
                <a:spcPct val="115000"/>
              </a:lnSpc>
              <a:spcBef>
                <a:spcPts val="0"/>
              </a:spcBef>
              <a:spcAft>
                <a:spcPts val="0"/>
              </a:spcAft>
              <a:buSzPts val="1800"/>
              <a:buChar char="●"/>
            </a:pPr>
            <a:r>
              <a:rPr b="1" lang="en"/>
              <a:t>Semantic Web Technologies</a:t>
            </a:r>
            <a:endParaRPr b="1"/>
          </a:p>
          <a:p>
            <a:pPr indent="-342900" lvl="0" marL="457200" rtl="0" algn="l">
              <a:lnSpc>
                <a:spcPct val="115000"/>
              </a:lnSpc>
              <a:spcBef>
                <a:spcPts val="0"/>
              </a:spcBef>
              <a:spcAft>
                <a:spcPts val="0"/>
              </a:spcAft>
              <a:buSzPts val="1800"/>
              <a:buChar char="●"/>
            </a:pPr>
            <a:r>
              <a:rPr lang="en"/>
              <a:t>Property Graphs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descr="iStock_000003121414XSmall.jpg" id="552" name="Google Shape;552;p76"/>
          <p:cNvPicPr preferRelativeResize="0"/>
          <p:nvPr/>
        </p:nvPicPr>
        <p:blipFill rotWithShape="1">
          <a:blip r:embed="rId3">
            <a:alphaModFix/>
          </a:blip>
          <a:srcRect b="0" l="0" r="0" t="0"/>
          <a:stretch/>
        </p:blipFill>
        <p:spPr>
          <a:xfrm>
            <a:off x="0" y="1703694"/>
            <a:ext cx="4572000" cy="3428999"/>
          </a:xfrm>
          <a:prstGeom prst="rect">
            <a:avLst/>
          </a:prstGeom>
          <a:noFill/>
          <a:ln>
            <a:noFill/>
          </a:ln>
        </p:spPr>
      </p:pic>
      <p:sp>
        <p:nvSpPr>
          <p:cNvPr id="553" name="Google Shape;553;p76"/>
          <p:cNvSpPr txBox="1"/>
          <p:nvPr/>
        </p:nvSpPr>
        <p:spPr>
          <a:xfrm>
            <a:off x="1357290" y="228601"/>
            <a:ext cx="7158300" cy="900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2700"/>
              <a:buFont typeface="Arial"/>
              <a:buNone/>
            </a:pPr>
            <a:r>
              <a:rPr b="1" i="0" lang="en" sz="2700" u="none" cap="none" strike="noStrike">
                <a:solidFill>
                  <a:schemeClr val="dk2"/>
                </a:solidFill>
                <a:latin typeface="Calibri"/>
                <a:ea typeface="Calibri"/>
                <a:cs typeface="Calibri"/>
                <a:sym typeface="Calibri"/>
              </a:rPr>
              <a:t>The Semantic Web</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chemeClr val="dk2"/>
                </a:solidFill>
                <a:latin typeface="Calibri"/>
                <a:ea typeface="Calibri"/>
                <a:cs typeface="Calibri"/>
                <a:sym typeface="Calibri"/>
              </a:rPr>
              <a:t> is a portal to the </a:t>
            </a:r>
            <a:r>
              <a:rPr b="1" i="0" lang="en" sz="2700" u="none" cap="none" strike="noStrike">
                <a:solidFill>
                  <a:schemeClr val="dk2"/>
                </a:solidFill>
                <a:latin typeface="Calibri"/>
                <a:ea typeface="Calibri"/>
                <a:cs typeface="Calibri"/>
                <a:sym typeface="Calibri"/>
              </a:rPr>
              <a:t>web of knowledge</a:t>
            </a:r>
            <a:endParaRPr b="0" i="0" sz="2700" u="none" cap="none" strike="noStrike">
              <a:solidFill>
                <a:schemeClr val="dk2"/>
              </a:solidFill>
              <a:latin typeface="Calibri"/>
              <a:ea typeface="Calibri"/>
              <a:cs typeface="Calibri"/>
              <a:sym typeface="Calibri"/>
            </a:endParaRPr>
          </a:p>
        </p:txBody>
      </p:sp>
      <p:pic>
        <p:nvPicPr>
          <p:cNvPr descr="sw-horz-w3c.png" id="554" name="Google Shape;554;p76"/>
          <p:cNvPicPr preferRelativeResize="0"/>
          <p:nvPr/>
        </p:nvPicPr>
        <p:blipFill rotWithShape="1">
          <a:blip r:embed="rId4">
            <a:alphaModFix/>
          </a:blip>
          <a:srcRect b="0" l="0" r="0" t="0"/>
          <a:stretch/>
        </p:blipFill>
        <p:spPr>
          <a:xfrm>
            <a:off x="6515100" y="4251680"/>
            <a:ext cx="2057400" cy="409772"/>
          </a:xfrm>
          <a:prstGeom prst="rect">
            <a:avLst/>
          </a:prstGeom>
          <a:noFill/>
          <a:ln>
            <a:noFill/>
          </a:ln>
        </p:spPr>
      </p:pic>
      <p:sp>
        <p:nvSpPr>
          <p:cNvPr id="555" name="Google Shape;555;p76"/>
          <p:cNvSpPr txBox="1"/>
          <p:nvPr>
            <p:ph idx="12" type="sldNum"/>
          </p:nvPr>
        </p:nvSpPr>
        <p:spPr>
          <a:xfrm>
            <a:off x="0" y="4972051"/>
            <a:ext cx="2133600" cy="16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900"/>
              <a:buNone/>
            </a:pPr>
            <a:fld id="{00000000-1234-1234-1234-123412341234}" type="slidenum">
              <a:rPr lang="en"/>
              <a:t>‹#›</a:t>
            </a:fld>
            <a:endParaRPr/>
          </a:p>
        </p:txBody>
      </p:sp>
      <p:sp>
        <p:nvSpPr>
          <p:cNvPr id="556" name="Google Shape;556;p76"/>
          <p:cNvSpPr txBox="1"/>
          <p:nvPr/>
        </p:nvSpPr>
        <p:spPr>
          <a:xfrm>
            <a:off x="1085850" y="1200150"/>
            <a:ext cx="7486500" cy="28398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chemeClr val="accent2"/>
                </a:solidFill>
                <a:latin typeface="Calibri"/>
                <a:ea typeface="Calibri"/>
                <a:cs typeface="Calibri"/>
                <a:sym typeface="Calibri"/>
              </a:rPr>
              <a:t>standards</a:t>
            </a:r>
            <a:r>
              <a:rPr b="0" i="0" lang="en" sz="1800" u="none" cap="none" strike="noStrike">
                <a:solidFill>
                  <a:schemeClr val="accent2"/>
                </a:solidFill>
                <a:latin typeface="Calibri"/>
                <a:ea typeface="Calibri"/>
                <a:cs typeface="Calibri"/>
                <a:sym typeface="Calibri"/>
              </a:rPr>
              <a:t> </a:t>
            </a:r>
            <a:r>
              <a:rPr b="0" i="0" lang="en" sz="1800" u="none" cap="none" strike="noStrike">
                <a:solidFill>
                  <a:schemeClr val="dk1"/>
                </a:solidFill>
                <a:latin typeface="Calibri"/>
                <a:ea typeface="Calibri"/>
                <a:cs typeface="Calibri"/>
                <a:sym typeface="Calibri"/>
              </a:rPr>
              <a:t>for publishing, sharing and querying </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facts, expert knowledge and services</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scalable approach for the discovery</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of  </a:t>
            </a:r>
            <a:r>
              <a:rPr b="0" i="1" lang="en" sz="1800" u="none" cap="none" strike="noStrike">
                <a:solidFill>
                  <a:schemeClr val="dk1"/>
                </a:solidFill>
                <a:latin typeface="Calibri"/>
                <a:ea typeface="Calibri"/>
                <a:cs typeface="Calibri"/>
                <a:sym typeface="Calibri"/>
              </a:rPr>
              <a:t>independently constructed,</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1" lang="en" sz="1800" u="none" cap="none" strike="noStrike">
                <a:solidFill>
                  <a:schemeClr val="dk1"/>
                </a:solidFill>
                <a:latin typeface="Calibri"/>
                <a:ea typeface="Calibri"/>
                <a:cs typeface="Calibri"/>
                <a:sym typeface="Calibri"/>
              </a:rPr>
              <a:t>collaboratively described,</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1" lang="en" sz="1800" u="none" cap="none" strike="noStrike">
                <a:solidFill>
                  <a:schemeClr val="dk1"/>
                </a:solidFill>
                <a:latin typeface="Calibri"/>
                <a:ea typeface="Calibri"/>
                <a:cs typeface="Calibri"/>
                <a:sym typeface="Calibri"/>
              </a:rPr>
              <a:t>distributed knowledge</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00"/>
              <a:buFont typeface="Arial"/>
              <a:buNone/>
            </a:pPr>
            <a:r>
              <a:rPr b="0" i="1" lang="en" sz="1800" u="none" cap="none" strike="noStrike">
                <a:solidFill>
                  <a:schemeClr val="dk1"/>
                </a:solidFill>
                <a:latin typeface="Calibri"/>
                <a:ea typeface="Calibri"/>
                <a:cs typeface="Calibri"/>
                <a:sym typeface="Calibri"/>
              </a:rPr>
              <a:t>(in principle)</a:t>
            </a:r>
            <a:endParaRPr b="0" i="1" sz="18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Resource Description Framework</a:t>
            </a:r>
            <a:endParaRPr>
              <a:solidFill>
                <a:srgbClr val="1C4587"/>
              </a:solidFill>
            </a:endParaRPr>
          </a:p>
        </p:txBody>
      </p:sp>
      <p:sp>
        <p:nvSpPr>
          <p:cNvPr id="562" name="Google Shape;562;p77"/>
          <p:cNvSpPr txBox="1"/>
          <p:nvPr>
            <p:ph idx="1" type="body"/>
          </p:nvPr>
        </p:nvSpPr>
        <p:spPr>
          <a:xfrm>
            <a:off x="311700" y="10533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Graph-based method for knowledge representation on the world wide web.</a:t>
            </a:r>
            <a:endParaRPr/>
          </a:p>
          <a:p>
            <a:pPr indent="-342900" lvl="0" marL="457200" rtl="0" algn="l">
              <a:lnSpc>
                <a:spcPct val="115000"/>
              </a:lnSpc>
              <a:spcBef>
                <a:spcPts val="1600"/>
              </a:spcBef>
              <a:spcAft>
                <a:spcPts val="0"/>
              </a:spcAft>
              <a:buSzPts val="1800"/>
              <a:buChar char="●"/>
            </a:pPr>
            <a:r>
              <a:rPr lang="en"/>
              <a:t>All things are named with </a:t>
            </a:r>
            <a:r>
              <a:rPr b="1" lang="en"/>
              <a:t>Internationalized </a:t>
            </a:r>
            <a:r>
              <a:rPr b="1" lang="en"/>
              <a:t>Resource Identifiers </a:t>
            </a:r>
            <a:r>
              <a:rPr lang="en"/>
              <a:t>(IRIs)</a:t>
            </a:r>
            <a:endParaRPr/>
          </a:p>
          <a:p>
            <a:pPr indent="-342900" lvl="0" marL="457200" rtl="0" algn="l">
              <a:lnSpc>
                <a:spcPct val="115000"/>
              </a:lnSpc>
              <a:spcBef>
                <a:spcPts val="0"/>
              </a:spcBef>
              <a:spcAft>
                <a:spcPts val="0"/>
              </a:spcAft>
              <a:buSzPts val="1800"/>
              <a:buChar char="●"/>
            </a:pPr>
            <a:r>
              <a:rPr lang="en"/>
              <a:t>Binary relations are </a:t>
            </a:r>
            <a:r>
              <a:rPr i="1" lang="en"/>
              <a:t>directed</a:t>
            </a:r>
            <a:r>
              <a:rPr lang="en"/>
              <a:t>, and expressed using a </a:t>
            </a:r>
            <a:r>
              <a:rPr i="1" lang="en"/>
              <a:t>named </a:t>
            </a:r>
            <a:r>
              <a:rPr lang="en"/>
              <a:t>property (annotations on the named property are shared in all graphs containing it).</a:t>
            </a:r>
            <a:endParaRPr/>
          </a:p>
          <a:p>
            <a:pPr indent="-342900" lvl="0" marL="457200" rtl="0" algn="l">
              <a:lnSpc>
                <a:spcPct val="115000"/>
              </a:lnSpc>
              <a:spcBef>
                <a:spcPts val="0"/>
              </a:spcBef>
              <a:spcAft>
                <a:spcPts val="0"/>
              </a:spcAft>
              <a:buSzPts val="1800"/>
              <a:buChar char="●"/>
            </a:pPr>
            <a:r>
              <a:rPr lang="en"/>
              <a:t>Values of relations can be a IRI, blank node, or a Literal</a:t>
            </a:r>
            <a:endParaRPr/>
          </a:p>
        </p:txBody>
      </p:sp>
      <p:pic>
        <p:nvPicPr>
          <p:cNvPr id="563" name="Google Shape;563;p77"/>
          <p:cNvPicPr preferRelativeResize="0"/>
          <p:nvPr/>
        </p:nvPicPr>
        <p:blipFill rotWithShape="1">
          <a:blip r:embed="rId3">
            <a:alphaModFix/>
          </a:blip>
          <a:srcRect b="0" l="0" r="0" t="0"/>
          <a:stretch/>
        </p:blipFill>
        <p:spPr>
          <a:xfrm>
            <a:off x="3226625" y="3219825"/>
            <a:ext cx="2690750" cy="1683600"/>
          </a:xfrm>
          <a:prstGeom prst="rect">
            <a:avLst/>
          </a:prstGeom>
          <a:noFill/>
          <a:ln>
            <a:noFill/>
          </a:ln>
        </p:spPr>
      </p:pic>
      <p:sp>
        <p:nvSpPr>
          <p:cNvPr id="564" name="Google Shape;564;p77"/>
          <p:cNvSpPr txBox="1"/>
          <p:nvPr/>
        </p:nvSpPr>
        <p:spPr>
          <a:xfrm>
            <a:off x="5719425" y="3587000"/>
            <a:ext cx="3354000" cy="4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https://en.wikipedia.org/wiki/Mona_Lisa</a:t>
            </a:r>
            <a:endParaRPr b="0" i="0" sz="1400" u="none" cap="none" strike="noStrike">
              <a:solidFill>
                <a:srgbClr val="000000"/>
              </a:solidFill>
              <a:latin typeface="Arial"/>
              <a:ea typeface="Arial"/>
              <a:cs typeface="Arial"/>
              <a:sym typeface="Arial"/>
            </a:endParaRPr>
          </a:p>
        </p:txBody>
      </p:sp>
      <p:sp>
        <p:nvSpPr>
          <p:cNvPr id="565" name="Google Shape;565;p77"/>
          <p:cNvSpPr txBox="1"/>
          <p:nvPr/>
        </p:nvSpPr>
        <p:spPr>
          <a:xfrm>
            <a:off x="1825850" y="3626425"/>
            <a:ext cx="2033700" cy="4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http://bob.info/me</a:t>
            </a:r>
            <a:endParaRPr b="0" i="0" sz="1400" u="none" cap="none" strike="noStrike">
              <a:solidFill>
                <a:srgbClr val="000000"/>
              </a:solidFill>
              <a:latin typeface="Arial"/>
              <a:ea typeface="Arial"/>
              <a:cs typeface="Arial"/>
              <a:sym typeface="Arial"/>
            </a:endParaRPr>
          </a:p>
        </p:txBody>
      </p:sp>
      <p:sp>
        <p:nvSpPr>
          <p:cNvPr id="566" name="Google Shape;566;p77"/>
          <p:cNvSpPr txBox="1"/>
          <p:nvPr/>
        </p:nvSpPr>
        <p:spPr>
          <a:xfrm>
            <a:off x="5162775" y="4505325"/>
            <a:ext cx="2033700" cy="4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xml:DateTime</a:t>
            </a:r>
            <a:endParaRPr b="0" i="0" sz="1400" u="none" cap="none" strike="noStrike">
              <a:solidFill>
                <a:srgbClr val="000000"/>
              </a:solidFill>
              <a:latin typeface="Arial"/>
              <a:ea typeface="Arial"/>
              <a:cs typeface="Arial"/>
              <a:sym typeface="Arial"/>
            </a:endParaRPr>
          </a:p>
        </p:txBody>
      </p:sp>
      <p:sp>
        <p:nvSpPr>
          <p:cNvPr id="567" name="Google Shape;567;p77"/>
          <p:cNvSpPr txBox="1"/>
          <p:nvPr/>
        </p:nvSpPr>
        <p:spPr>
          <a:xfrm>
            <a:off x="1948850" y="4365275"/>
            <a:ext cx="3143400" cy="47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http://relationsRus.org/wasBornOn</a:t>
            </a:r>
            <a:endParaRPr b="0" i="0" sz="1200" u="none" cap="none" strike="noStrike">
              <a:solidFill>
                <a:srgbClr val="000000"/>
              </a:solidFill>
              <a:latin typeface="Arial"/>
              <a:ea typeface="Arial"/>
              <a:cs typeface="Arial"/>
              <a:sym typeface="Arial"/>
            </a:endParaRPr>
          </a:p>
        </p:txBody>
      </p:sp>
      <p:sp>
        <p:nvSpPr>
          <p:cNvPr id="568" name="Google Shape;568;p77"/>
          <p:cNvSpPr txBox="1"/>
          <p:nvPr/>
        </p:nvSpPr>
        <p:spPr>
          <a:xfrm rot="-547944">
            <a:off x="4064336" y="3509363"/>
            <a:ext cx="3143344" cy="47465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http://rel.io/P1</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8"/>
          <p:cNvSpPr/>
          <p:nvPr/>
        </p:nvSpPr>
        <p:spPr>
          <a:xfrm>
            <a:off x="386075" y="1658750"/>
            <a:ext cx="3842100" cy="253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4" name="Google Shape;574;p78"/>
          <p:cNvPicPr preferRelativeResize="0"/>
          <p:nvPr/>
        </p:nvPicPr>
        <p:blipFill rotWithShape="1">
          <a:blip r:embed="rId3">
            <a:alphaModFix/>
          </a:blip>
          <a:srcRect b="0" l="0" r="0" t="0"/>
          <a:stretch/>
        </p:blipFill>
        <p:spPr>
          <a:xfrm>
            <a:off x="1033675" y="2514813"/>
            <a:ext cx="911700" cy="987650"/>
          </a:xfrm>
          <a:prstGeom prst="rect">
            <a:avLst/>
          </a:prstGeom>
          <a:noFill/>
          <a:ln>
            <a:noFill/>
          </a:ln>
        </p:spPr>
      </p:pic>
      <p:sp>
        <p:nvSpPr>
          <p:cNvPr id="575" name="Google Shape;575;p78"/>
          <p:cNvSpPr txBox="1"/>
          <p:nvPr/>
        </p:nvSpPr>
        <p:spPr>
          <a:xfrm>
            <a:off x="447675" y="1166350"/>
            <a:ext cx="4295700" cy="59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Semantic knowledge graphs</a:t>
            </a:r>
            <a:endParaRPr b="1" i="0" sz="1800" u="none" cap="none" strike="noStrike">
              <a:solidFill>
                <a:srgbClr val="000000"/>
              </a:solidFill>
              <a:latin typeface="Arial"/>
              <a:ea typeface="Arial"/>
              <a:cs typeface="Arial"/>
              <a:sym typeface="Arial"/>
            </a:endParaRPr>
          </a:p>
        </p:txBody>
      </p:sp>
      <p:pic>
        <p:nvPicPr>
          <p:cNvPr id="576" name="Google Shape;576;p78"/>
          <p:cNvPicPr preferRelativeResize="0"/>
          <p:nvPr/>
        </p:nvPicPr>
        <p:blipFill rotWithShape="1">
          <a:blip r:embed="rId4">
            <a:alphaModFix/>
          </a:blip>
          <a:srcRect b="0" l="0" r="0" t="0"/>
          <a:stretch/>
        </p:blipFill>
        <p:spPr>
          <a:xfrm>
            <a:off x="2532200" y="2514825"/>
            <a:ext cx="987650" cy="987650"/>
          </a:xfrm>
          <a:prstGeom prst="rect">
            <a:avLst/>
          </a:prstGeom>
          <a:noFill/>
          <a:ln>
            <a:noFill/>
          </a:ln>
        </p:spPr>
      </p:pic>
      <p:sp>
        <p:nvSpPr>
          <p:cNvPr id="577" name="Google Shape;577;p78"/>
          <p:cNvSpPr txBox="1"/>
          <p:nvPr/>
        </p:nvSpPr>
        <p:spPr>
          <a:xfrm>
            <a:off x="956125" y="2195025"/>
            <a:ext cx="1161900" cy="3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Formalism</a:t>
            </a:r>
            <a:endParaRPr b="1" i="0" sz="1400" u="none" cap="none" strike="noStrike">
              <a:solidFill>
                <a:srgbClr val="000000"/>
              </a:solidFill>
              <a:latin typeface="Arial"/>
              <a:ea typeface="Arial"/>
              <a:cs typeface="Arial"/>
              <a:sym typeface="Arial"/>
            </a:endParaRPr>
          </a:p>
        </p:txBody>
      </p:sp>
      <p:sp>
        <p:nvSpPr>
          <p:cNvPr id="578" name="Google Shape;578;p78"/>
          <p:cNvSpPr txBox="1"/>
          <p:nvPr/>
        </p:nvSpPr>
        <p:spPr>
          <a:xfrm>
            <a:off x="2236900" y="2195025"/>
            <a:ext cx="1754100" cy="3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Query language</a:t>
            </a:r>
            <a:endParaRPr b="1" i="0" sz="1400" u="none" cap="none" strike="noStrike">
              <a:solidFill>
                <a:srgbClr val="000000"/>
              </a:solidFill>
              <a:latin typeface="Arial"/>
              <a:ea typeface="Arial"/>
              <a:cs typeface="Arial"/>
              <a:sym typeface="Arial"/>
            </a:endParaRPr>
          </a:p>
        </p:txBody>
      </p:sp>
      <p:sp>
        <p:nvSpPr>
          <p:cNvPr id="579" name="Google Shape;579;p78"/>
          <p:cNvSpPr/>
          <p:nvPr/>
        </p:nvSpPr>
        <p:spPr>
          <a:xfrm>
            <a:off x="4990200" y="1658750"/>
            <a:ext cx="3842100" cy="253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0" name="Google Shape;580;p78"/>
          <p:cNvCxnSpPr>
            <a:stCxn id="573" idx="6"/>
            <a:endCxn id="579" idx="2"/>
          </p:cNvCxnSpPr>
          <p:nvPr/>
        </p:nvCxnSpPr>
        <p:spPr>
          <a:xfrm>
            <a:off x="4228175" y="2924900"/>
            <a:ext cx="762000" cy="0"/>
          </a:xfrm>
          <a:prstGeom prst="straightConnector1">
            <a:avLst/>
          </a:prstGeom>
          <a:noFill/>
          <a:ln cap="flat" cmpd="sng" w="28575">
            <a:solidFill>
              <a:schemeClr val="dk2"/>
            </a:solidFill>
            <a:prstDash val="solid"/>
            <a:round/>
            <a:headEnd len="sm" w="sm" type="none"/>
            <a:tailEnd len="med" w="med" type="triangle"/>
          </a:ln>
        </p:spPr>
      </p:cxnSp>
      <p:sp>
        <p:nvSpPr>
          <p:cNvPr id="581" name="Google Shape;581;p78"/>
          <p:cNvSpPr txBox="1"/>
          <p:nvPr/>
        </p:nvSpPr>
        <p:spPr>
          <a:xfrm>
            <a:off x="5202600" y="1166350"/>
            <a:ext cx="3417300" cy="4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RDF store implementations</a:t>
            </a:r>
            <a:endParaRPr b="1" i="0" sz="1800" u="none" cap="none" strike="noStrike">
              <a:solidFill>
                <a:srgbClr val="000000"/>
              </a:solidFill>
              <a:latin typeface="Arial"/>
              <a:ea typeface="Arial"/>
              <a:cs typeface="Arial"/>
              <a:sym typeface="Arial"/>
            </a:endParaRPr>
          </a:p>
        </p:txBody>
      </p:sp>
      <p:pic>
        <p:nvPicPr>
          <p:cNvPr id="582" name="Google Shape;582;p78"/>
          <p:cNvPicPr preferRelativeResize="0"/>
          <p:nvPr/>
        </p:nvPicPr>
        <p:blipFill rotWithShape="1">
          <a:blip r:embed="rId5">
            <a:alphaModFix/>
          </a:blip>
          <a:srcRect b="0" l="0" r="0" t="0"/>
          <a:stretch/>
        </p:blipFill>
        <p:spPr>
          <a:xfrm>
            <a:off x="5418764" y="2128525"/>
            <a:ext cx="1554471" cy="572700"/>
          </a:xfrm>
          <a:prstGeom prst="rect">
            <a:avLst/>
          </a:prstGeom>
          <a:noFill/>
          <a:ln>
            <a:noFill/>
          </a:ln>
        </p:spPr>
      </p:pic>
      <p:pic>
        <p:nvPicPr>
          <p:cNvPr id="583" name="Google Shape;583;p78"/>
          <p:cNvPicPr preferRelativeResize="0"/>
          <p:nvPr/>
        </p:nvPicPr>
        <p:blipFill rotWithShape="1">
          <a:blip r:embed="rId6">
            <a:alphaModFix/>
          </a:blip>
          <a:srcRect b="0" l="0" r="0" t="0"/>
          <a:stretch/>
        </p:blipFill>
        <p:spPr>
          <a:xfrm>
            <a:off x="7076325" y="2072475"/>
            <a:ext cx="1249100" cy="1249100"/>
          </a:xfrm>
          <a:prstGeom prst="rect">
            <a:avLst/>
          </a:prstGeom>
          <a:noFill/>
          <a:ln>
            <a:noFill/>
          </a:ln>
        </p:spPr>
      </p:pic>
      <p:pic>
        <p:nvPicPr>
          <p:cNvPr id="584" name="Google Shape;584;p78"/>
          <p:cNvPicPr preferRelativeResize="0"/>
          <p:nvPr/>
        </p:nvPicPr>
        <p:blipFill>
          <a:blip r:embed="rId7">
            <a:alphaModFix/>
          </a:blip>
          <a:stretch>
            <a:fillRect/>
          </a:stretch>
        </p:blipFill>
        <p:spPr>
          <a:xfrm>
            <a:off x="5549150" y="2765075"/>
            <a:ext cx="1085625" cy="737400"/>
          </a:xfrm>
          <a:prstGeom prst="rect">
            <a:avLst/>
          </a:prstGeom>
          <a:noFill/>
          <a:ln>
            <a:noFill/>
          </a:ln>
        </p:spPr>
      </p:pic>
      <p:sp>
        <p:nvSpPr>
          <p:cNvPr id="585" name="Google Shape;585;p78"/>
          <p:cNvSpPr txBox="1"/>
          <p:nvPr/>
        </p:nvSpPr>
        <p:spPr>
          <a:xfrm>
            <a:off x="4394750" y="4318800"/>
            <a:ext cx="43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See </a:t>
            </a:r>
            <a:r>
              <a:rPr lang="en" u="sng">
                <a:solidFill>
                  <a:schemeClr val="hlink"/>
                </a:solidFill>
                <a:hlinkClick r:id="rId8"/>
              </a:rPr>
              <a:t>https://www.w3.org/wiki/LargeTripleStores</a:t>
            </a:r>
            <a:r>
              <a:rPr lang="en"/>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79"/>
          <p:cNvPicPr preferRelativeResize="0"/>
          <p:nvPr/>
        </p:nvPicPr>
        <p:blipFill rotWithShape="1">
          <a:blip r:embed="rId3">
            <a:alphaModFix/>
          </a:blip>
          <a:srcRect b="0" l="0" r="0" t="0"/>
          <a:stretch/>
        </p:blipFill>
        <p:spPr>
          <a:xfrm>
            <a:off x="837450" y="-124325"/>
            <a:ext cx="4960658" cy="5087350"/>
          </a:xfrm>
          <a:prstGeom prst="rect">
            <a:avLst/>
          </a:prstGeom>
          <a:noFill/>
          <a:ln>
            <a:noFill/>
          </a:ln>
        </p:spPr>
      </p:pic>
      <p:sp>
        <p:nvSpPr>
          <p:cNvPr id="591" name="Google Shape;591;p79"/>
          <p:cNvSpPr txBox="1"/>
          <p:nvPr/>
        </p:nvSpPr>
        <p:spPr>
          <a:xfrm>
            <a:off x="5798100" y="1347650"/>
            <a:ext cx="3085200" cy="22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1" lang="en" sz="2400" u="sng" cap="none" strike="noStrike">
                <a:solidFill>
                  <a:schemeClr val="hlink"/>
                </a:solidFill>
                <a:latin typeface="Arial"/>
                <a:ea typeface="Arial"/>
                <a:cs typeface="Arial"/>
                <a:sym typeface="Arial"/>
                <a:hlinkClick r:id="rId4"/>
              </a:rPr>
              <a:t>https://lod-cloud.net/</a:t>
            </a:r>
            <a:endParaRPr b="0" i="1"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1"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1,2</a:t>
            </a:r>
            <a:r>
              <a:rPr lang="en" sz="2400"/>
              <a:t>55</a:t>
            </a:r>
            <a:r>
              <a:rPr b="0" i="0" lang="en" sz="2400" u="none" cap="none" strike="noStrike">
                <a:solidFill>
                  <a:srgbClr val="000000"/>
                </a:solidFill>
                <a:latin typeface="Arial"/>
                <a:ea typeface="Arial"/>
                <a:cs typeface="Arial"/>
                <a:sym typeface="Arial"/>
              </a:rPr>
              <a:t> datasets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with 16,113 links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(as of end </a:t>
            </a:r>
            <a:r>
              <a:rPr lang="en" sz="2400"/>
              <a:t>2022</a:t>
            </a:r>
            <a:r>
              <a:rPr b="0" i="0" lang="en"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5"/>
          <p:cNvPicPr preferRelativeResize="0"/>
          <p:nvPr/>
        </p:nvPicPr>
        <p:blipFill>
          <a:blip r:embed="rId3">
            <a:alphaModFix/>
          </a:blip>
          <a:stretch>
            <a:fillRect/>
          </a:stretch>
        </p:blipFill>
        <p:spPr>
          <a:xfrm>
            <a:off x="4896525" y="520375"/>
            <a:ext cx="4247476" cy="3907131"/>
          </a:xfrm>
          <a:prstGeom prst="rect">
            <a:avLst/>
          </a:prstGeom>
          <a:noFill/>
          <a:ln>
            <a:noFill/>
          </a:ln>
        </p:spPr>
      </p:pic>
      <p:pic>
        <p:nvPicPr>
          <p:cNvPr id="162" name="Google Shape;162;p35"/>
          <p:cNvPicPr preferRelativeResize="0"/>
          <p:nvPr/>
        </p:nvPicPr>
        <p:blipFill rotWithShape="1">
          <a:blip r:embed="rId4">
            <a:alphaModFix/>
          </a:blip>
          <a:srcRect b="0" l="0" r="0" t="0"/>
          <a:stretch/>
        </p:blipFill>
        <p:spPr>
          <a:xfrm>
            <a:off x="0" y="920912"/>
            <a:ext cx="4896525" cy="3301675"/>
          </a:xfrm>
          <a:prstGeom prst="rect">
            <a:avLst/>
          </a:prstGeom>
          <a:noFill/>
          <a:ln>
            <a:noFill/>
          </a:ln>
        </p:spPr>
      </p:pic>
      <p:sp>
        <p:nvSpPr>
          <p:cNvPr id="163" name="Google Shape;163;p35"/>
          <p:cNvSpPr/>
          <p:nvPr/>
        </p:nvSpPr>
        <p:spPr>
          <a:xfrm>
            <a:off x="293850" y="2462150"/>
            <a:ext cx="1208400" cy="115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5"/>
          <p:cNvSpPr/>
          <p:nvPr/>
        </p:nvSpPr>
        <p:spPr>
          <a:xfrm>
            <a:off x="6176850" y="1831825"/>
            <a:ext cx="1005000" cy="115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35"/>
          <p:cNvPicPr preferRelativeResize="0"/>
          <p:nvPr/>
        </p:nvPicPr>
        <p:blipFill>
          <a:blip r:embed="rId5">
            <a:alphaModFix/>
          </a:blip>
          <a:stretch>
            <a:fillRect/>
          </a:stretch>
        </p:blipFill>
        <p:spPr>
          <a:xfrm>
            <a:off x="4994175" y="520374"/>
            <a:ext cx="4201051" cy="3864400"/>
          </a:xfrm>
          <a:prstGeom prst="rect">
            <a:avLst/>
          </a:prstGeom>
          <a:noFill/>
          <a:ln>
            <a:noFill/>
          </a:ln>
        </p:spPr>
      </p:pic>
      <p:sp>
        <p:nvSpPr>
          <p:cNvPr id="166" name="Google Shape;166;p35"/>
          <p:cNvSpPr/>
          <p:nvPr/>
        </p:nvSpPr>
        <p:spPr>
          <a:xfrm>
            <a:off x="6610425" y="2608100"/>
            <a:ext cx="895800" cy="115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5"/>
          <p:cNvSpPr/>
          <p:nvPr/>
        </p:nvSpPr>
        <p:spPr>
          <a:xfrm>
            <a:off x="5305575" y="2638325"/>
            <a:ext cx="895800" cy="115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5"/>
          <p:cNvSpPr/>
          <p:nvPr/>
        </p:nvSpPr>
        <p:spPr>
          <a:xfrm>
            <a:off x="5305575" y="2205550"/>
            <a:ext cx="895800" cy="115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5"/>
          <p:cNvSpPr/>
          <p:nvPr/>
        </p:nvSpPr>
        <p:spPr>
          <a:xfrm>
            <a:off x="5406525" y="1812534"/>
            <a:ext cx="895800" cy="115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5"/>
          <p:cNvSpPr/>
          <p:nvPr/>
        </p:nvSpPr>
        <p:spPr>
          <a:xfrm>
            <a:off x="5475325" y="1591984"/>
            <a:ext cx="895800" cy="115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5"/>
          <p:cNvSpPr/>
          <p:nvPr/>
        </p:nvSpPr>
        <p:spPr>
          <a:xfrm>
            <a:off x="6371125" y="1532184"/>
            <a:ext cx="895800" cy="115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5"/>
          <p:cNvSpPr/>
          <p:nvPr/>
        </p:nvSpPr>
        <p:spPr>
          <a:xfrm>
            <a:off x="7844275" y="2577346"/>
            <a:ext cx="895800" cy="146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Property Graph</a:t>
            </a:r>
            <a:endParaRPr>
              <a:solidFill>
                <a:srgbClr val="1C4587"/>
              </a:solidFill>
            </a:endParaRPr>
          </a:p>
        </p:txBody>
      </p:sp>
      <p:sp>
        <p:nvSpPr>
          <p:cNvPr id="597" name="Google Shape;597;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a property graph is an </a:t>
            </a:r>
            <a:r>
              <a:rPr b="1" lang="en"/>
              <a:t>attributed</a:t>
            </a:r>
            <a:r>
              <a:rPr lang="en"/>
              <a:t>, </a:t>
            </a:r>
            <a:r>
              <a:rPr b="1" lang="en"/>
              <a:t>multi-relational graph</a:t>
            </a:r>
            <a:r>
              <a:rPr lang="en"/>
              <a:t>. edges are labeled and both vertices and edges can have any number of key/value properties associated with them</a:t>
            </a:r>
            <a:endParaRPr/>
          </a:p>
        </p:txBody>
      </p:sp>
      <p:pic>
        <p:nvPicPr>
          <p:cNvPr id="598" name="Google Shape;598;p80"/>
          <p:cNvPicPr preferRelativeResize="0"/>
          <p:nvPr/>
        </p:nvPicPr>
        <p:blipFill rotWithShape="1">
          <a:blip r:embed="rId3">
            <a:alphaModFix/>
          </a:blip>
          <a:srcRect b="0" l="0" r="0" t="0"/>
          <a:stretch/>
        </p:blipFill>
        <p:spPr>
          <a:xfrm>
            <a:off x="1401325" y="1954375"/>
            <a:ext cx="6174825" cy="2541975"/>
          </a:xfrm>
          <a:prstGeom prst="rect">
            <a:avLst/>
          </a:prstGeom>
          <a:noFill/>
          <a:ln>
            <a:noFill/>
          </a:ln>
        </p:spPr>
      </p:pic>
      <p:sp>
        <p:nvSpPr>
          <p:cNvPr id="599" name="Google Shape;599;p80"/>
          <p:cNvSpPr txBox="1"/>
          <p:nvPr/>
        </p:nvSpPr>
        <p:spPr>
          <a:xfrm>
            <a:off x="426300" y="4114500"/>
            <a:ext cx="8584500" cy="1029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33"/>
              </a:spcAft>
              <a:buClr>
                <a:srgbClr val="000000"/>
              </a:buClr>
              <a:buSzPts val="1800"/>
              <a:buFont typeface="Arial"/>
              <a:buNone/>
            </a:pPr>
            <a:r>
              <a:rPr b="1" i="0" lang="en" sz="1800" u="none" cap="none" strike="noStrike">
                <a:solidFill>
                  <a:srgbClr val="000000"/>
                </a:solidFill>
                <a:latin typeface="Calibri"/>
                <a:ea typeface="Calibri"/>
                <a:cs typeface="Calibri"/>
                <a:sym typeface="Calibri"/>
              </a:rPr>
              <a:t>Limitations</a:t>
            </a:r>
            <a:r>
              <a:rPr b="0" i="0" lang="en" sz="1800" u="none" cap="none" strike="noStrike">
                <a:solidFill>
                  <a:srgbClr val="000000"/>
                </a:solidFill>
                <a:latin typeface="Calibri"/>
                <a:ea typeface="Calibri"/>
                <a:cs typeface="Calibri"/>
                <a:sym typeface="Calibri"/>
              </a:rPr>
              <a:t>: No explicit semantics for the graph, identifiers are not necessarily unique, no semantics for types and relations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1"/>
          <p:cNvSpPr/>
          <p:nvPr/>
        </p:nvSpPr>
        <p:spPr>
          <a:xfrm>
            <a:off x="348888" y="1348075"/>
            <a:ext cx="3842100" cy="253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81"/>
          <p:cNvSpPr txBox="1"/>
          <p:nvPr/>
        </p:nvSpPr>
        <p:spPr>
          <a:xfrm>
            <a:off x="1386263" y="855675"/>
            <a:ext cx="2096400" cy="59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Property graphs</a:t>
            </a:r>
            <a:endParaRPr b="1" i="0" sz="1800" u="none" cap="none" strike="noStrike">
              <a:solidFill>
                <a:srgbClr val="000000"/>
              </a:solidFill>
              <a:latin typeface="Arial"/>
              <a:ea typeface="Arial"/>
              <a:cs typeface="Arial"/>
              <a:sym typeface="Arial"/>
            </a:endParaRPr>
          </a:p>
        </p:txBody>
      </p:sp>
      <p:sp>
        <p:nvSpPr>
          <p:cNvPr id="606" name="Google Shape;606;p81"/>
          <p:cNvSpPr txBox="1"/>
          <p:nvPr/>
        </p:nvSpPr>
        <p:spPr>
          <a:xfrm>
            <a:off x="918938" y="1884350"/>
            <a:ext cx="1161900" cy="3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Formalism</a:t>
            </a:r>
            <a:endParaRPr b="1" i="0" sz="1400" u="none" cap="none" strike="noStrike">
              <a:solidFill>
                <a:srgbClr val="000000"/>
              </a:solidFill>
              <a:latin typeface="Arial"/>
              <a:ea typeface="Arial"/>
              <a:cs typeface="Arial"/>
              <a:sym typeface="Arial"/>
            </a:endParaRPr>
          </a:p>
        </p:txBody>
      </p:sp>
      <p:sp>
        <p:nvSpPr>
          <p:cNvPr id="607" name="Google Shape;607;p81"/>
          <p:cNvSpPr txBox="1"/>
          <p:nvPr/>
        </p:nvSpPr>
        <p:spPr>
          <a:xfrm>
            <a:off x="2199713" y="1884350"/>
            <a:ext cx="1754100" cy="3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Query languages</a:t>
            </a:r>
            <a:endParaRPr b="1" i="0" sz="1400" u="none" cap="none" strike="noStrike">
              <a:solidFill>
                <a:srgbClr val="000000"/>
              </a:solidFill>
              <a:latin typeface="Arial"/>
              <a:ea typeface="Arial"/>
              <a:cs typeface="Arial"/>
              <a:sym typeface="Arial"/>
            </a:endParaRPr>
          </a:p>
        </p:txBody>
      </p:sp>
      <p:sp>
        <p:nvSpPr>
          <p:cNvPr id="608" name="Google Shape;608;p81"/>
          <p:cNvSpPr/>
          <p:nvPr/>
        </p:nvSpPr>
        <p:spPr>
          <a:xfrm>
            <a:off x="4953013" y="1348075"/>
            <a:ext cx="3842100" cy="2532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9" name="Google Shape;609;p81"/>
          <p:cNvCxnSpPr>
            <a:stCxn id="604" idx="6"/>
            <a:endCxn id="608" idx="2"/>
          </p:cNvCxnSpPr>
          <p:nvPr/>
        </p:nvCxnSpPr>
        <p:spPr>
          <a:xfrm>
            <a:off x="4190988" y="2614225"/>
            <a:ext cx="762000" cy="0"/>
          </a:xfrm>
          <a:prstGeom prst="straightConnector1">
            <a:avLst/>
          </a:prstGeom>
          <a:noFill/>
          <a:ln cap="flat" cmpd="sng" w="28575">
            <a:solidFill>
              <a:schemeClr val="dk2"/>
            </a:solidFill>
            <a:prstDash val="solid"/>
            <a:round/>
            <a:headEnd len="sm" w="sm" type="none"/>
            <a:tailEnd len="med" w="med" type="triangle"/>
          </a:ln>
        </p:spPr>
      </p:cxnSp>
      <p:sp>
        <p:nvSpPr>
          <p:cNvPr id="610" name="Google Shape;610;p81"/>
          <p:cNvSpPr txBox="1"/>
          <p:nvPr/>
        </p:nvSpPr>
        <p:spPr>
          <a:xfrm>
            <a:off x="4974763" y="855675"/>
            <a:ext cx="3798600" cy="4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Graph database implementations</a:t>
            </a:r>
            <a:endParaRPr b="1" i="0" sz="1800" u="none" cap="none" strike="noStrike">
              <a:solidFill>
                <a:srgbClr val="000000"/>
              </a:solidFill>
              <a:latin typeface="Arial"/>
              <a:ea typeface="Arial"/>
              <a:cs typeface="Arial"/>
              <a:sym typeface="Arial"/>
            </a:endParaRPr>
          </a:p>
        </p:txBody>
      </p:sp>
      <p:pic>
        <p:nvPicPr>
          <p:cNvPr id="611" name="Google Shape;611;p81"/>
          <p:cNvPicPr preferRelativeResize="0"/>
          <p:nvPr/>
        </p:nvPicPr>
        <p:blipFill rotWithShape="1">
          <a:blip r:embed="rId3">
            <a:alphaModFix/>
          </a:blip>
          <a:srcRect b="0" l="0" r="0" t="0"/>
          <a:stretch/>
        </p:blipFill>
        <p:spPr>
          <a:xfrm>
            <a:off x="979238" y="2241462"/>
            <a:ext cx="946000" cy="1175925"/>
          </a:xfrm>
          <a:prstGeom prst="rect">
            <a:avLst/>
          </a:prstGeom>
          <a:noFill/>
          <a:ln>
            <a:noFill/>
          </a:ln>
        </p:spPr>
      </p:pic>
      <p:sp>
        <p:nvSpPr>
          <p:cNvPr id="612" name="Google Shape;612;p81"/>
          <p:cNvSpPr txBox="1"/>
          <p:nvPr/>
        </p:nvSpPr>
        <p:spPr>
          <a:xfrm>
            <a:off x="2340813" y="2446025"/>
            <a:ext cx="828000" cy="38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Cypher</a:t>
            </a:r>
            <a:endParaRPr b="0" i="0" sz="1400" u="none" cap="none" strike="noStrike">
              <a:solidFill>
                <a:srgbClr val="000000"/>
              </a:solidFill>
              <a:latin typeface="Arial"/>
              <a:ea typeface="Arial"/>
              <a:cs typeface="Arial"/>
              <a:sym typeface="Arial"/>
            </a:endParaRPr>
          </a:p>
        </p:txBody>
      </p:sp>
      <p:sp>
        <p:nvSpPr>
          <p:cNvPr id="613" name="Google Shape;613;p81"/>
          <p:cNvSpPr txBox="1"/>
          <p:nvPr/>
        </p:nvSpPr>
        <p:spPr>
          <a:xfrm>
            <a:off x="2721888" y="2833650"/>
            <a:ext cx="828000" cy="38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Gremlin</a:t>
            </a:r>
            <a:endParaRPr b="0" i="0" sz="1400" u="none" cap="none" strike="noStrike">
              <a:solidFill>
                <a:srgbClr val="000000"/>
              </a:solidFill>
              <a:latin typeface="Arial"/>
              <a:ea typeface="Arial"/>
              <a:cs typeface="Arial"/>
              <a:sym typeface="Arial"/>
            </a:endParaRPr>
          </a:p>
        </p:txBody>
      </p:sp>
      <p:sp>
        <p:nvSpPr>
          <p:cNvPr id="614" name="Google Shape;614;p81"/>
          <p:cNvSpPr txBox="1"/>
          <p:nvPr/>
        </p:nvSpPr>
        <p:spPr>
          <a:xfrm>
            <a:off x="3010313" y="2281150"/>
            <a:ext cx="992100" cy="38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GraphQL</a:t>
            </a:r>
            <a:endParaRPr b="0" i="0" sz="1400" u="none" cap="none" strike="noStrike">
              <a:solidFill>
                <a:srgbClr val="000000"/>
              </a:solidFill>
              <a:latin typeface="Arial"/>
              <a:ea typeface="Arial"/>
              <a:cs typeface="Arial"/>
              <a:sym typeface="Arial"/>
            </a:endParaRPr>
          </a:p>
        </p:txBody>
      </p:sp>
      <p:pic>
        <p:nvPicPr>
          <p:cNvPr id="615" name="Google Shape;615;p81"/>
          <p:cNvPicPr preferRelativeResize="0"/>
          <p:nvPr/>
        </p:nvPicPr>
        <p:blipFill rotWithShape="1">
          <a:blip r:embed="rId4">
            <a:alphaModFix/>
          </a:blip>
          <a:srcRect b="0" l="0" r="0" t="0"/>
          <a:stretch/>
        </p:blipFill>
        <p:spPr>
          <a:xfrm>
            <a:off x="5332520" y="2232550"/>
            <a:ext cx="1089184" cy="572700"/>
          </a:xfrm>
          <a:prstGeom prst="rect">
            <a:avLst/>
          </a:prstGeom>
          <a:noFill/>
          <a:ln>
            <a:noFill/>
          </a:ln>
        </p:spPr>
      </p:pic>
      <p:pic>
        <p:nvPicPr>
          <p:cNvPr id="616" name="Google Shape;616;p81"/>
          <p:cNvPicPr preferRelativeResize="0"/>
          <p:nvPr/>
        </p:nvPicPr>
        <p:blipFill rotWithShape="1">
          <a:blip r:embed="rId5">
            <a:alphaModFix/>
          </a:blip>
          <a:srcRect b="0" l="0" r="0" t="0"/>
          <a:stretch/>
        </p:blipFill>
        <p:spPr>
          <a:xfrm>
            <a:off x="6628413" y="1616709"/>
            <a:ext cx="1089200" cy="587431"/>
          </a:xfrm>
          <a:prstGeom prst="rect">
            <a:avLst/>
          </a:prstGeom>
          <a:noFill/>
          <a:ln>
            <a:noFill/>
          </a:ln>
        </p:spPr>
      </p:pic>
      <p:pic>
        <p:nvPicPr>
          <p:cNvPr id="617" name="Google Shape;617;p81"/>
          <p:cNvPicPr preferRelativeResize="0"/>
          <p:nvPr/>
        </p:nvPicPr>
        <p:blipFill rotWithShape="1">
          <a:blip r:embed="rId6">
            <a:alphaModFix/>
          </a:blip>
          <a:srcRect b="0" l="0" r="0" t="0"/>
          <a:stretch/>
        </p:blipFill>
        <p:spPr>
          <a:xfrm>
            <a:off x="7043733" y="2204150"/>
            <a:ext cx="1681209" cy="766800"/>
          </a:xfrm>
          <a:prstGeom prst="rect">
            <a:avLst/>
          </a:prstGeom>
          <a:noFill/>
          <a:ln>
            <a:noFill/>
          </a:ln>
        </p:spPr>
      </p:pic>
      <p:pic>
        <p:nvPicPr>
          <p:cNvPr id="618" name="Google Shape;618;p81"/>
          <p:cNvPicPr preferRelativeResize="0"/>
          <p:nvPr/>
        </p:nvPicPr>
        <p:blipFill rotWithShape="1">
          <a:blip r:embed="rId7">
            <a:alphaModFix/>
          </a:blip>
          <a:srcRect b="0" l="0" r="0" t="0"/>
          <a:stretch/>
        </p:blipFill>
        <p:spPr>
          <a:xfrm>
            <a:off x="5879288" y="3017538"/>
            <a:ext cx="1754100" cy="608923"/>
          </a:xfrm>
          <a:prstGeom prst="rect">
            <a:avLst/>
          </a:prstGeom>
          <a:noFill/>
          <a:ln>
            <a:noFill/>
          </a:ln>
        </p:spPr>
      </p:pic>
      <p:pic>
        <p:nvPicPr>
          <p:cNvPr id="619" name="Google Shape;619;p81"/>
          <p:cNvPicPr preferRelativeResize="0"/>
          <p:nvPr/>
        </p:nvPicPr>
        <p:blipFill rotWithShape="1">
          <a:blip r:embed="rId8">
            <a:alphaModFix/>
          </a:blip>
          <a:srcRect b="0" l="0" r="0" t="0"/>
          <a:stretch/>
        </p:blipFill>
        <p:spPr>
          <a:xfrm>
            <a:off x="5769038" y="1685126"/>
            <a:ext cx="450600" cy="450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1C4587"/>
                </a:solidFill>
              </a:rPr>
              <a:t>Summary</a:t>
            </a:r>
            <a:endParaRPr>
              <a:solidFill>
                <a:srgbClr val="1C4587"/>
              </a:solidFill>
            </a:endParaRPr>
          </a:p>
        </p:txBody>
      </p:sp>
      <p:sp>
        <p:nvSpPr>
          <p:cNvPr id="625" name="Google Shape;625;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Knowledge Graphs are very old and very new at the same time</a:t>
            </a:r>
            <a:endParaRPr/>
          </a:p>
          <a:p>
            <a:pPr indent="-342900" lvl="0" marL="457200" rtl="0" algn="l">
              <a:lnSpc>
                <a:spcPct val="115000"/>
              </a:lnSpc>
              <a:spcBef>
                <a:spcPts val="0"/>
              </a:spcBef>
              <a:spcAft>
                <a:spcPts val="0"/>
              </a:spcAft>
              <a:buSzPts val="1800"/>
              <a:buChar char="●"/>
            </a:pPr>
            <a:r>
              <a:rPr lang="en"/>
              <a:t>Many definitions of knowledge graphs</a:t>
            </a:r>
            <a:endParaRPr/>
          </a:p>
          <a:p>
            <a:pPr indent="-342900" lvl="0" marL="457200" rtl="0" algn="l">
              <a:lnSpc>
                <a:spcPct val="115000"/>
              </a:lnSpc>
              <a:spcBef>
                <a:spcPts val="0"/>
              </a:spcBef>
              <a:spcAft>
                <a:spcPts val="0"/>
              </a:spcAft>
              <a:buSzPts val="1800"/>
              <a:buChar char="●"/>
            </a:pPr>
            <a:r>
              <a:rPr lang="en"/>
              <a:t>Many representations for knowledge graphs</a:t>
            </a:r>
            <a:endParaRPr/>
          </a:p>
          <a:p>
            <a:pPr indent="-342900" lvl="0" marL="457200" rtl="0" algn="l">
              <a:lnSpc>
                <a:spcPct val="115000"/>
              </a:lnSpc>
              <a:spcBef>
                <a:spcPts val="0"/>
              </a:spcBef>
              <a:spcAft>
                <a:spcPts val="0"/>
              </a:spcAft>
              <a:buSzPts val="1800"/>
              <a:buChar char="●"/>
            </a:pPr>
            <a:r>
              <a:rPr lang="en"/>
              <a:t>Many instances of knowledge graphs</a:t>
            </a:r>
            <a:endParaRPr/>
          </a:p>
          <a:p>
            <a:pPr indent="-342900" lvl="0" marL="457200" rtl="0" algn="l">
              <a:lnSpc>
                <a:spcPct val="115000"/>
              </a:lnSpc>
              <a:spcBef>
                <a:spcPts val="0"/>
              </a:spcBef>
              <a:spcAft>
                <a:spcPts val="0"/>
              </a:spcAft>
              <a:buSzPts val="1800"/>
              <a:buChar char="●"/>
            </a:pPr>
            <a:r>
              <a:rPr lang="en"/>
              <a:t>Many ways to access knowledge graphs</a:t>
            </a:r>
            <a:endParaRPr/>
          </a:p>
          <a:p>
            <a:pPr indent="0" lvl="0" marL="457200" rtl="0" algn="l">
              <a:lnSpc>
                <a:spcPct val="115000"/>
              </a:lnSpc>
              <a:spcBef>
                <a:spcPts val="1600"/>
              </a:spcBef>
              <a:spcAft>
                <a:spcPts val="0"/>
              </a:spcAft>
              <a:buSzPts val="1800"/>
              <a:buNone/>
            </a:pPr>
            <a:r>
              <a:t/>
            </a:r>
            <a:endParaRPr/>
          </a:p>
          <a:p>
            <a:pPr indent="0" lvl="0" marL="457200" rtl="0" algn="l">
              <a:lnSpc>
                <a:spcPct val="115000"/>
              </a:lnSpc>
              <a:spcBef>
                <a:spcPts val="1600"/>
              </a:spcBef>
              <a:spcAft>
                <a:spcPts val="0"/>
              </a:spcAft>
              <a:buSzPts val="1800"/>
              <a:buNone/>
            </a:pPr>
            <a:r>
              <a:rPr b="1" lang="en"/>
              <a:t>You will learn how to build and mine specific representations and instances of knowledge graphs in a very short period of time!</a:t>
            </a:r>
            <a:endParaRPr b="1"/>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9" name="Shape 629"/>
        <p:cNvGrpSpPr/>
        <p:nvPr/>
      </p:nvGrpSpPr>
      <p:grpSpPr>
        <a:xfrm>
          <a:off x="0" y="0"/>
          <a:ext cx="0" cy="0"/>
          <a:chOff x="0" y="0"/>
          <a:chExt cx="0" cy="0"/>
        </a:xfrm>
      </p:grpSpPr>
      <p:pic>
        <p:nvPicPr>
          <p:cNvPr descr="poll-type-id" id="630" name="Google Shape;630;p83">
            <a:hlinkClick r:id="rId3"/>
          </p:cNvPr>
          <p:cNvPicPr preferRelativeResize="0"/>
          <p:nvPr/>
        </p:nvPicPr>
        <p:blipFill>
          <a:blip r:embed="rId4">
            <a:alphaModFix/>
          </a:blip>
          <a:stretch>
            <a:fillRect/>
          </a:stretch>
        </p:blipFill>
        <p:spPr>
          <a:xfrm>
            <a:off x="508000" y="1657350"/>
            <a:ext cx="1828800" cy="1828800"/>
          </a:xfrm>
          <a:prstGeom prst="rect">
            <a:avLst/>
          </a:prstGeom>
          <a:noFill/>
          <a:ln>
            <a:noFill/>
          </a:ln>
        </p:spPr>
      </p:pic>
      <p:pic>
        <p:nvPicPr>
          <p:cNvPr descr="logo-id" id="631" name="Google Shape;631;p83">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632" name="Google Shape;632;p83"/>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What do you hope to learn in this course?</a:t>
            </a:r>
            <a:endParaRPr b="1" sz="3600">
              <a:solidFill>
                <a:srgbClr val="5B5B5B"/>
              </a:solidFill>
              <a:latin typeface="Roboto"/>
              <a:ea typeface="Roboto"/>
              <a:cs typeface="Roboto"/>
              <a:sym typeface="Roboto"/>
            </a:endParaRPr>
          </a:p>
        </p:txBody>
      </p:sp>
      <p:sp>
        <p:nvSpPr>
          <p:cNvPr descr="footer-id" id="633" name="Google Shape;633;p83"/>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634" name="Google Shape;634;p83"/>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rPr>
              <a:t>Questions?</a:t>
            </a:r>
            <a:endParaRPr>
              <a:solidFill>
                <a:srgbClr val="1C458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073763"/>
                </a:solidFill>
              </a:rPr>
              <a:t>History around the term knowledge graph</a:t>
            </a:r>
            <a:endParaRPr>
              <a:solidFill>
                <a:srgbClr val="073763"/>
              </a:solidFill>
            </a:endParaRPr>
          </a:p>
        </p:txBody>
      </p:sp>
      <p:sp>
        <p:nvSpPr>
          <p:cNvPr id="178" name="Google Shape;178;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900"/>
              <a:t>1974, Marchi and Miguel defined a knowledge graph as a mathematical structure with </a:t>
            </a:r>
            <a:r>
              <a:rPr b="1" lang="en" sz="1900"/>
              <a:t>vertices </a:t>
            </a:r>
            <a:r>
              <a:rPr lang="en" sz="1900"/>
              <a:t>as </a:t>
            </a:r>
            <a:r>
              <a:rPr i="1" lang="en" sz="1900"/>
              <a:t>knowledge units</a:t>
            </a:r>
            <a:r>
              <a:rPr lang="en" sz="1900"/>
              <a:t> connected by </a:t>
            </a:r>
            <a:r>
              <a:rPr b="1" lang="en" sz="1900"/>
              <a:t>edges </a:t>
            </a:r>
            <a:r>
              <a:rPr lang="en" sz="1900"/>
              <a:t>that represent the </a:t>
            </a:r>
            <a:r>
              <a:rPr i="1" lang="en" sz="1900"/>
              <a:t>prerequisite relation</a:t>
            </a:r>
            <a:r>
              <a:rPr lang="en" sz="1900"/>
              <a:t>. </a:t>
            </a:r>
            <a:endParaRPr sz="1900"/>
          </a:p>
          <a:p>
            <a:pPr indent="0" lvl="0" marL="0" rtl="0" algn="l">
              <a:lnSpc>
                <a:spcPct val="115000"/>
              </a:lnSpc>
              <a:spcBef>
                <a:spcPts val="0"/>
              </a:spcBef>
              <a:spcAft>
                <a:spcPts val="0"/>
              </a:spcAft>
              <a:buSzPts val="1800"/>
              <a:buNone/>
            </a:pPr>
            <a:r>
              <a:t/>
            </a:r>
            <a:endParaRPr sz="1900"/>
          </a:p>
          <a:p>
            <a:pPr indent="0" lvl="0" marL="0" rtl="0" algn="l">
              <a:lnSpc>
                <a:spcPct val="115000"/>
              </a:lnSpc>
              <a:spcBef>
                <a:spcPts val="0"/>
              </a:spcBef>
              <a:spcAft>
                <a:spcPts val="0"/>
              </a:spcAft>
              <a:buSzPts val="1800"/>
              <a:buNone/>
            </a:pPr>
            <a:r>
              <a:rPr lang="en" sz="1900"/>
              <a:t>In 2007, DBpedia and Freebase were created as graph based </a:t>
            </a:r>
            <a:r>
              <a:rPr lang="en" sz="1900"/>
              <a:t>knowledge</a:t>
            </a:r>
            <a:r>
              <a:rPr lang="en" sz="1900"/>
              <a:t> repositories (but did not use the term).</a:t>
            </a:r>
            <a:endParaRPr sz="1900"/>
          </a:p>
          <a:p>
            <a:pPr indent="0" lvl="0" marL="0" rtl="0" algn="l">
              <a:lnSpc>
                <a:spcPct val="115000"/>
              </a:lnSpc>
              <a:spcBef>
                <a:spcPts val="0"/>
              </a:spcBef>
              <a:spcAft>
                <a:spcPts val="0"/>
              </a:spcAft>
              <a:buSzPts val="1800"/>
              <a:buNone/>
            </a:pPr>
            <a:r>
              <a:t/>
            </a:r>
            <a:endParaRPr sz="1900"/>
          </a:p>
          <a:p>
            <a:pPr indent="0" lvl="0" marL="0" rtl="0" algn="l">
              <a:lnSpc>
                <a:spcPct val="115000"/>
              </a:lnSpc>
              <a:spcBef>
                <a:spcPts val="0"/>
              </a:spcBef>
              <a:spcAft>
                <a:spcPts val="0"/>
              </a:spcAft>
              <a:buSzPts val="1800"/>
              <a:buNone/>
            </a:pPr>
            <a:r>
              <a:rPr lang="en" sz="1900"/>
              <a:t>In 2012, Google introduces </a:t>
            </a:r>
            <a:r>
              <a:rPr i="1" lang="en" sz="1900"/>
              <a:t>the</a:t>
            </a:r>
            <a:r>
              <a:rPr lang="en" sz="1900"/>
              <a:t> “Knowledge graph” …</a:t>
            </a:r>
            <a:endParaRPr sz="1900"/>
          </a:p>
        </p:txBody>
      </p:sp>
      <p:sp>
        <p:nvSpPr>
          <p:cNvPr id="179" name="Google Shape;179;p36"/>
          <p:cNvSpPr txBox="1"/>
          <p:nvPr/>
        </p:nvSpPr>
        <p:spPr>
          <a:xfrm>
            <a:off x="161150" y="4703625"/>
            <a:ext cx="8891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000000"/>
                </a:solidFill>
                <a:latin typeface="Arial"/>
                <a:ea typeface="Arial"/>
                <a:cs typeface="Arial"/>
                <a:sym typeface="Arial"/>
              </a:rPr>
              <a:t>E. Marchi and O. Miguel, 1974. “On the Structure of the Teaching-learning Interactive Process,” International Journal of Game Theory, 3(2):83–99.</a:t>
            </a:r>
            <a:endParaRPr b="0" i="1" sz="10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Get an under the hood look at the next frontier in Search, from the team at Google behind the technology. The Knowledge Graph is a huge collection of the people, places and things in the world and how they're connected to one another. With this technology, Google can get you the best possible answers and help jump start your discovery.&#10;&#10;Learn more at http://www.google.com/insidesearch/features/search/knowledge.html" id="184" name="Google Shape;184;p37" title="Introducing the Knowledge Graph">
            <a:hlinkClick r:id="rId3"/>
          </p:cNvPr>
          <p:cNvPicPr preferRelativeResize="0"/>
          <p:nvPr/>
        </p:nvPicPr>
        <p:blipFill rotWithShape="1">
          <a:blip r:embed="rId4">
            <a:alphaModFix/>
          </a:blip>
          <a:srcRect b="0" l="0" r="0" t="0"/>
          <a:stretch/>
        </p:blipFill>
        <p:spPr>
          <a:xfrm>
            <a:off x="1296100" y="114825"/>
            <a:ext cx="6009833" cy="4507375"/>
          </a:xfrm>
          <a:prstGeom prst="rect">
            <a:avLst/>
          </a:prstGeom>
          <a:noFill/>
          <a:ln>
            <a:noFill/>
          </a:ln>
        </p:spPr>
      </p:pic>
      <p:sp>
        <p:nvSpPr>
          <p:cNvPr id="185" name="Google Shape;185;p37"/>
          <p:cNvSpPr txBox="1"/>
          <p:nvPr/>
        </p:nvSpPr>
        <p:spPr>
          <a:xfrm>
            <a:off x="566975" y="4622200"/>
            <a:ext cx="655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https://www.youtube.com/watch?v=mmQl6VGvX-c</a:t>
            </a:r>
            <a:r>
              <a:rPr lang="en" sz="1100">
                <a:solidFill>
                  <a:schemeClr val="dk1"/>
                </a:solidFill>
              </a:rPr>
              <a:t> </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8"/>
          <p:cNvPicPr preferRelativeResize="0"/>
          <p:nvPr/>
        </p:nvPicPr>
        <p:blipFill rotWithShape="1">
          <a:blip r:embed="rId3">
            <a:alphaModFix/>
          </a:blip>
          <a:srcRect b="0" l="0" r="0" t="0"/>
          <a:stretch/>
        </p:blipFill>
        <p:spPr>
          <a:xfrm>
            <a:off x="0" y="458975"/>
            <a:ext cx="9144000" cy="42255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9"/>
          <p:cNvPicPr preferRelativeResize="0"/>
          <p:nvPr/>
        </p:nvPicPr>
        <p:blipFill rotWithShape="1">
          <a:blip r:embed="rId3">
            <a:alphaModFix/>
          </a:blip>
          <a:srcRect b="0" l="0" r="0" t="0"/>
          <a:stretch/>
        </p:blipFill>
        <p:spPr>
          <a:xfrm>
            <a:off x="141175" y="1342825"/>
            <a:ext cx="5726271" cy="4838699"/>
          </a:xfrm>
          <a:prstGeom prst="rect">
            <a:avLst/>
          </a:prstGeom>
          <a:noFill/>
          <a:ln>
            <a:noFill/>
          </a:ln>
        </p:spPr>
      </p:pic>
      <p:pic>
        <p:nvPicPr>
          <p:cNvPr id="196" name="Google Shape;196;p39"/>
          <p:cNvPicPr preferRelativeResize="0"/>
          <p:nvPr/>
        </p:nvPicPr>
        <p:blipFill rotWithShape="1">
          <a:blip r:embed="rId4">
            <a:alphaModFix/>
          </a:blip>
          <a:srcRect b="0" l="0" r="0" t="0"/>
          <a:stretch/>
        </p:blipFill>
        <p:spPr>
          <a:xfrm>
            <a:off x="124700" y="-30875"/>
            <a:ext cx="5257051" cy="1471650"/>
          </a:xfrm>
          <a:prstGeom prst="rect">
            <a:avLst/>
          </a:prstGeom>
          <a:noFill/>
          <a:ln>
            <a:noFill/>
          </a:ln>
        </p:spPr>
      </p:pic>
      <p:pic>
        <p:nvPicPr>
          <p:cNvPr id="197" name="Google Shape;197;p39"/>
          <p:cNvPicPr preferRelativeResize="0"/>
          <p:nvPr/>
        </p:nvPicPr>
        <p:blipFill rotWithShape="1">
          <a:blip r:embed="rId5">
            <a:alphaModFix/>
          </a:blip>
          <a:srcRect b="0" l="0" r="0" t="0"/>
          <a:stretch/>
        </p:blipFill>
        <p:spPr>
          <a:xfrm>
            <a:off x="6019846" y="51325"/>
            <a:ext cx="2971753" cy="4286302"/>
          </a:xfrm>
          <a:prstGeom prst="rect">
            <a:avLst/>
          </a:prstGeom>
          <a:noFill/>
          <a:ln>
            <a:noFill/>
          </a:ln>
        </p:spPr>
      </p:pic>
      <p:sp>
        <p:nvSpPr>
          <p:cNvPr id="198" name="Google Shape;198;p39"/>
          <p:cNvSpPr/>
          <p:nvPr/>
        </p:nvSpPr>
        <p:spPr>
          <a:xfrm>
            <a:off x="91800" y="783775"/>
            <a:ext cx="5839500" cy="56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9"/>
          <p:cNvSpPr/>
          <p:nvPr/>
        </p:nvSpPr>
        <p:spPr>
          <a:xfrm>
            <a:off x="124700" y="2249525"/>
            <a:ext cx="5839500" cy="56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9"/>
          <p:cNvSpPr/>
          <p:nvPr/>
        </p:nvSpPr>
        <p:spPr>
          <a:xfrm>
            <a:off x="124700" y="5794100"/>
            <a:ext cx="5778300" cy="38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9"/>
          <p:cNvSpPr/>
          <p:nvPr/>
        </p:nvSpPr>
        <p:spPr>
          <a:xfrm>
            <a:off x="6019850" y="51325"/>
            <a:ext cx="2971800" cy="432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9"/>
          <p:cNvSpPr txBox="1"/>
          <p:nvPr/>
        </p:nvSpPr>
        <p:spPr>
          <a:xfrm>
            <a:off x="6019850" y="4467800"/>
            <a:ext cx="353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rgbClr val="073763"/>
                </a:solidFill>
                <a:latin typeface="Arial"/>
                <a:ea typeface="Arial"/>
                <a:cs typeface="Arial"/>
                <a:sym typeface="Arial"/>
              </a:rPr>
              <a:t>powered by schema.org</a:t>
            </a:r>
            <a:endParaRPr b="1" i="0" sz="1400" u="sng" cap="none" strike="noStrike">
              <a:solidFill>
                <a:srgbClr val="07376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